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33.svg" ContentType="image/svg+xml"/>
  <Override PartName="/ppt/media/image35.svg" ContentType="image/svg+xml"/>
  <Override PartName="/ppt/media/image37.svg" ContentType="image/svg+xml"/>
  <Override PartName="/ppt/media/image38.svg" ContentType="image/svg+xml"/>
  <Override PartName="/ppt/media/image6.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28"/>
  </p:handoutMasterIdLst>
  <p:sldIdLst>
    <p:sldId id="257" r:id="rId4"/>
    <p:sldId id="258" r:id="rId6"/>
    <p:sldId id="259" r:id="rId7"/>
    <p:sldId id="285" r:id="rId8"/>
    <p:sldId id="286" r:id="rId9"/>
    <p:sldId id="288" r:id="rId10"/>
    <p:sldId id="263" r:id="rId11"/>
    <p:sldId id="264" r:id="rId12"/>
    <p:sldId id="267" r:id="rId13"/>
    <p:sldId id="268" r:id="rId14"/>
    <p:sldId id="292" r:id="rId15"/>
    <p:sldId id="271" r:id="rId16"/>
    <p:sldId id="324" r:id="rId17"/>
    <p:sldId id="305" r:id="rId18"/>
    <p:sldId id="308" r:id="rId19"/>
    <p:sldId id="316" r:id="rId20"/>
    <p:sldId id="315" r:id="rId21"/>
    <p:sldId id="291" r:id="rId22"/>
    <p:sldId id="275" r:id="rId23"/>
    <p:sldId id="276" r:id="rId24"/>
    <p:sldId id="277" r:id="rId25"/>
    <p:sldId id="278" r:id="rId26"/>
    <p:sldId id="284" r:id="rId27"/>
  </p:sldIdLst>
  <p:sldSz cx="12192000" cy="6858000"/>
  <p:notesSz cx="7103745" cy="10234295"/>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7" userDrawn="1">
          <p15:clr>
            <a:srgbClr val="A4A3A4"/>
          </p15:clr>
        </p15:guide>
        <p15:guide id="2" pos="38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087"/>
        <p:guide pos="3882"/>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96.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9" name="任意多边形: 形状 18"/>
          <p:cNvSpPr/>
          <p:nvPr userDrawn="1">
            <p:custDataLst>
              <p:tags r:id="rId2"/>
            </p:custDataLst>
          </p:nvPr>
        </p:nvSpPr>
        <p:spPr>
          <a:xfrm>
            <a:off x="1" y="787400"/>
            <a:ext cx="11095355" cy="3505200"/>
          </a:xfrm>
          <a:custGeom>
            <a:avLst/>
            <a:gdLst>
              <a:gd name="connsiteX0" fmla="*/ 10131107 w 11095355"/>
              <a:gd name="connsiteY0" fmla="*/ 0 h 3505200"/>
              <a:gd name="connsiteX1" fmla="*/ 11095355 w 11095355"/>
              <a:gd name="connsiteY1" fmla="*/ 835025 h 3505200"/>
              <a:gd name="connsiteX2" fmla="*/ 11095355 w 11095355"/>
              <a:gd name="connsiteY2" fmla="*/ 3505200 h 3505200"/>
              <a:gd name="connsiteX3" fmla="*/ 0 w 11095355"/>
              <a:gd name="connsiteY3" fmla="*/ 180612 h 3505200"/>
              <a:gd name="connsiteX4" fmla="*/ 0 w 11095355"/>
              <a:gd name="connsiteY4" fmla="*/ 36392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2" name="任意多边形: 形状 21"/>
          <p:cNvSpPr/>
          <p:nvPr userDrawn="1">
            <p:custDataLst>
              <p:tags r:id="rId3"/>
            </p:custDataLst>
          </p:nvPr>
        </p:nvSpPr>
        <p:spPr>
          <a:xfrm flipH="1" flipV="1">
            <a:off x="1096646" y="2565400"/>
            <a:ext cx="11095355" cy="3505200"/>
          </a:xfrm>
          <a:custGeom>
            <a:avLst/>
            <a:gdLst>
              <a:gd name="connsiteX0" fmla="*/ 11095355 w 11095355"/>
              <a:gd name="connsiteY0" fmla="*/ 3505200 h 3505200"/>
              <a:gd name="connsiteX1" fmla="*/ 0 w 11095355"/>
              <a:gd name="connsiteY1" fmla="*/ 180612 h 3505200"/>
              <a:gd name="connsiteX2" fmla="*/ 0 w 11095355"/>
              <a:gd name="connsiteY2" fmla="*/ 36392 h 3505200"/>
              <a:gd name="connsiteX3" fmla="*/ 10131107 w 11095355"/>
              <a:gd name="connsiteY3" fmla="*/ 0 h 3505200"/>
              <a:gd name="connsiteX4" fmla="*/ 11095355 w 11095355"/>
              <a:gd name="connsiteY4" fmla="*/ 835025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1" name="文本框 10"/>
          <p:cNvSpPr txBox="1"/>
          <p:nvPr userDrawn="1">
            <p:custDataLst>
              <p:tags r:id="rId4"/>
            </p:custDataLst>
          </p:nvPr>
        </p:nvSpPr>
        <p:spPr>
          <a:xfrm flipH="1" flipV="1">
            <a:off x="10725150" y="487172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5"/>
            </p:custDataLst>
          </p:nvPr>
        </p:nvSpPr>
        <p:spPr>
          <a:xfrm flipH="1" flipV="1">
            <a:off x="11178540" y="487172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5" name="文本框 14"/>
          <p:cNvSpPr txBox="1"/>
          <p:nvPr userDrawn="1">
            <p:custDataLst>
              <p:tags r:id="rId6"/>
            </p:custDataLst>
          </p:nvPr>
        </p:nvSpPr>
        <p:spPr>
          <a:xfrm flipV="1">
            <a:off x="1170305" y="139954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6" name="文本框 15"/>
          <p:cNvSpPr txBox="1"/>
          <p:nvPr userDrawn="1">
            <p:custDataLst>
              <p:tags r:id="rId7"/>
            </p:custDataLst>
          </p:nvPr>
        </p:nvSpPr>
        <p:spPr>
          <a:xfrm flipV="1">
            <a:off x="726440" y="139954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hasCustomPrompt="1"/>
            <p:custDataLst>
              <p:tags r:id="rId11"/>
            </p:custDataLst>
          </p:nvPr>
        </p:nvSpPr>
        <p:spPr>
          <a:xfrm>
            <a:off x="1506000" y="2664000"/>
            <a:ext cx="9180000" cy="1015200"/>
          </a:xfrm>
        </p:spPr>
        <p:txBody>
          <a:bodyPr wrap="square" anchor="ctr">
            <a:normAutofit/>
          </a:bodyPr>
          <a:lstStyle>
            <a:lvl1pPr algn="ctr">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12"/>
            </p:custDataLst>
          </p:nvPr>
        </p:nvSpPr>
        <p:spPr>
          <a:xfrm>
            <a:off x="2470800" y="1926000"/>
            <a:ext cx="7250400" cy="460800"/>
          </a:xfrm>
        </p:spPr>
        <p:txBody>
          <a:bodyPr wrap="square" anchor="ctr">
            <a:normAutofit/>
          </a:bodyPr>
          <a:lstStyle>
            <a:lvl1pPr marL="0" indent="0" algn="ctr">
              <a:lnSpc>
                <a:spcPct val="100000"/>
              </a:lnSpc>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13"/>
            </p:custDataLst>
          </p:nvPr>
        </p:nvSpPr>
        <p:spPr>
          <a:xfrm>
            <a:off x="3936000" y="4680000"/>
            <a:ext cx="4320000" cy="504000"/>
          </a:xfrm>
        </p:spPr>
        <p:txBody>
          <a:bodyPr wrap="square" anchor="ctr">
            <a:normAutofit/>
          </a:bodyPr>
          <a:lstStyle>
            <a:lvl1pPr marL="0" indent="0" algn="ctr">
              <a:lnSpc>
                <a:spcPct val="100000"/>
              </a:lnSpc>
              <a:buNone/>
              <a:defRPr sz="2000" b="1"/>
            </a:lvl1pPr>
          </a:lstStyle>
          <a:p>
            <a:pPr lvl="0"/>
            <a:r>
              <a:rPr lang="zh-CN" altLang="en-US" dirty="0"/>
              <a:t>署名</a:t>
            </a:r>
            <a:endParaRPr lang="zh-CN" altLang="en-US" dirty="0"/>
          </a:p>
        </p:txBody>
      </p:sp>
      <p:sp>
        <p:nvSpPr>
          <p:cNvPr id="7" name="矩形 6"/>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7" name="日期占位符 3"/>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3"/>
            </p:custDataLst>
          </p:nvPr>
        </p:nvSpPr>
        <p:spPr/>
        <p:txBody>
          <a:bodyPr/>
          <a:lstStyle/>
          <a:p>
            <a:endParaRPr lang="zh-CN" altLang="en-US"/>
          </a:p>
        </p:txBody>
      </p:sp>
      <p:sp>
        <p:nvSpPr>
          <p:cNvPr id="9"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3" name="任意多边形 55"/>
          <p:cNvSpPr/>
          <p:nvPr userDrawn="1">
            <p:custDataLst>
              <p:tags r:id="rId5"/>
            </p:custDataLst>
          </p:nvPr>
        </p:nvSpPr>
        <p:spPr>
          <a:xfrm>
            <a:off x="808355" y="2261235"/>
            <a:ext cx="923290" cy="1787525"/>
          </a:xfrm>
          <a:custGeom>
            <a:avLst/>
            <a:gdLst>
              <a:gd name="connsiteX0" fmla="*/ 6 w 1454"/>
              <a:gd name="connsiteY0" fmla="*/ 2815 h 2815"/>
              <a:gd name="connsiteX1" fmla="*/ 0 w 1454"/>
              <a:gd name="connsiteY1" fmla="*/ 345 h 2815"/>
              <a:gd name="connsiteX2" fmla="*/ 310 w 1454"/>
              <a:gd name="connsiteY2" fmla="*/ 0 h 2815"/>
              <a:gd name="connsiteX3" fmla="*/ 1454 w 1454"/>
              <a:gd name="connsiteY3" fmla="*/ 9 h 2815"/>
            </a:gdLst>
            <a:ahLst/>
            <a:cxnLst>
              <a:cxn ang="0">
                <a:pos x="connsiteX0" y="connsiteY0"/>
              </a:cxn>
              <a:cxn ang="0">
                <a:pos x="connsiteX1" y="connsiteY1"/>
              </a:cxn>
              <a:cxn ang="0">
                <a:pos x="connsiteX2" y="connsiteY2"/>
              </a:cxn>
              <a:cxn ang="0">
                <a:pos x="connsiteX3" y="connsiteY3"/>
              </a:cxn>
            </a:cxnLst>
            <a:rect l="l" t="t" r="r" b="b"/>
            <a:pathLst>
              <a:path w="1454" h="2815">
                <a:moveTo>
                  <a:pt x="6" y="2815"/>
                </a:moveTo>
                <a:lnTo>
                  <a:pt x="0" y="345"/>
                </a:lnTo>
                <a:cubicBezTo>
                  <a:pt x="0" y="154"/>
                  <a:pt x="138" y="0"/>
                  <a:pt x="310" y="0"/>
                </a:cubicBezTo>
                <a:lnTo>
                  <a:pt x="1454" y="9"/>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userDrawn="1">
            <p:custDataLst>
              <p:tags r:id="rId6"/>
            </p:custDataLst>
          </p:nvPr>
        </p:nvSpPr>
        <p:spPr>
          <a:xfrm flipH="1" flipV="1">
            <a:off x="3881120" y="2251710"/>
            <a:ext cx="158750" cy="39687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6" name="文本框 5"/>
          <p:cNvSpPr txBox="1"/>
          <p:nvPr userDrawn="1">
            <p:custDataLst>
              <p:tags r:id="rId7"/>
            </p:custDataLst>
          </p:nvPr>
        </p:nvSpPr>
        <p:spPr>
          <a:xfrm flipH="1" flipV="1">
            <a:off x="4123690" y="2251710"/>
            <a:ext cx="153670" cy="39687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1" name="文本框 10"/>
          <p:cNvSpPr txBox="1"/>
          <p:nvPr userDrawn="1">
            <p:custDataLst>
              <p:tags r:id="rId8"/>
            </p:custDataLst>
          </p:nvPr>
        </p:nvSpPr>
        <p:spPr>
          <a:xfrm flipV="1">
            <a:off x="878205" y="4321810"/>
            <a:ext cx="158750" cy="39687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9"/>
            </p:custDataLst>
          </p:nvPr>
        </p:nvSpPr>
        <p:spPr>
          <a:xfrm flipV="1">
            <a:off x="640715" y="4321810"/>
            <a:ext cx="153670" cy="39687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3" name="任意多边形 1"/>
          <p:cNvSpPr/>
          <p:nvPr userDrawn="1">
            <p:custDataLst>
              <p:tags r:id="rId10"/>
            </p:custDataLst>
          </p:nvPr>
        </p:nvSpPr>
        <p:spPr>
          <a:xfrm flipH="1" flipV="1">
            <a:off x="3160395" y="2931160"/>
            <a:ext cx="922655" cy="1788795"/>
          </a:xfrm>
          <a:custGeom>
            <a:avLst/>
            <a:gdLst>
              <a:gd name="connsiteX0" fmla="*/ 6 w 1453"/>
              <a:gd name="connsiteY0" fmla="*/ 2817 h 2817"/>
              <a:gd name="connsiteX1" fmla="*/ 0 w 1453"/>
              <a:gd name="connsiteY1" fmla="*/ 347 h 2817"/>
              <a:gd name="connsiteX2" fmla="*/ 310 w 1453"/>
              <a:gd name="connsiteY2" fmla="*/ 2 h 2817"/>
              <a:gd name="connsiteX3" fmla="*/ 1453 w 1453"/>
              <a:gd name="connsiteY3" fmla="*/ 0 h 2817"/>
            </a:gdLst>
            <a:ahLst/>
            <a:cxnLst>
              <a:cxn ang="0">
                <a:pos x="connsiteX0" y="connsiteY0"/>
              </a:cxn>
              <a:cxn ang="0">
                <a:pos x="connsiteX1" y="connsiteY1"/>
              </a:cxn>
              <a:cxn ang="0">
                <a:pos x="connsiteX2" y="connsiteY2"/>
              </a:cxn>
              <a:cxn ang="0">
                <a:pos x="connsiteX3" y="connsiteY3"/>
              </a:cxn>
            </a:cxnLst>
            <a:rect l="l" t="t" r="r" b="b"/>
            <a:pathLst>
              <a:path w="1453" h="2817">
                <a:moveTo>
                  <a:pt x="6" y="2817"/>
                </a:moveTo>
                <a:lnTo>
                  <a:pt x="0" y="347"/>
                </a:lnTo>
                <a:cubicBezTo>
                  <a:pt x="0" y="156"/>
                  <a:pt x="138" y="2"/>
                  <a:pt x="310" y="2"/>
                </a:cubicBezTo>
                <a:lnTo>
                  <a:pt x="1453" y="0"/>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11"/>
            </p:custDataLst>
          </p:nvPr>
        </p:nvSpPr>
        <p:spPr>
          <a:xfrm>
            <a:off x="1404000" y="2628000"/>
            <a:ext cx="2134800" cy="921600"/>
          </a:xfrm>
        </p:spPr>
        <p:txBody>
          <a:bodyPr wrap="square" anchor="ctr">
            <a:normAutofit/>
          </a:bodyPr>
          <a:lstStyle>
            <a:lvl1pPr algn="ctr">
              <a:defRPr sz="5400">
                <a:solidFill>
                  <a:schemeClr val="tx1">
                    <a:alpha val="80000"/>
                  </a:schemeClr>
                </a:solidFill>
              </a:defRPr>
            </a:lvl1pPr>
          </a:lstStyle>
          <a:p>
            <a:r>
              <a:rPr lang="zh-CN" altLang="en-US" dirty="0"/>
              <a:t>标题</a:t>
            </a:r>
            <a:endParaRPr lang="zh-CN" altLang="en-US" dirty="0"/>
          </a:p>
        </p:txBody>
      </p:sp>
      <p:sp>
        <p:nvSpPr>
          <p:cNvPr id="4" name="矩形 3"/>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4" name="日期占位符 4"/>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3"/>
            </p:custDataLst>
          </p:nvPr>
        </p:nvSpPr>
        <p:spPr/>
        <p:txBody>
          <a:bodyPr/>
          <a:lstStyle/>
          <a:p>
            <a:endParaRPr lang="zh-CN" altLang="en-US"/>
          </a:p>
        </p:txBody>
      </p:sp>
      <p:sp>
        <p:nvSpPr>
          <p:cNvPr id="6" name="灯片编号占位符 6"/>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9" name="文本框 8"/>
          <p:cNvSpPr txBox="1"/>
          <p:nvPr userDrawn="1">
            <p:custDataLst>
              <p:tags r:id="rId5"/>
            </p:custDataLst>
          </p:nvPr>
        </p:nvSpPr>
        <p:spPr>
          <a:xfrm flipH="1" flipV="1">
            <a:off x="4109085" y="4247515"/>
            <a:ext cx="144145" cy="360680"/>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0" name="文本框 9"/>
          <p:cNvSpPr txBox="1"/>
          <p:nvPr userDrawn="1">
            <p:custDataLst>
              <p:tags r:id="rId6"/>
            </p:custDataLst>
          </p:nvPr>
        </p:nvSpPr>
        <p:spPr>
          <a:xfrm flipH="1" flipV="1">
            <a:off x="4330065" y="4247515"/>
            <a:ext cx="139065" cy="360680"/>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7"/>
            </p:custDataLst>
          </p:nvPr>
        </p:nvSpPr>
        <p:spPr>
          <a:xfrm flipV="1">
            <a:off x="1392555" y="2370455"/>
            <a:ext cx="144145" cy="360680"/>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3" name="文本框 12"/>
          <p:cNvSpPr txBox="1"/>
          <p:nvPr userDrawn="1">
            <p:custDataLst>
              <p:tags r:id="rId8"/>
            </p:custDataLst>
          </p:nvPr>
        </p:nvSpPr>
        <p:spPr>
          <a:xfrm flipV="1">
            <a:off x="1176655" y="2370455"/>
            <a:ext cx="139065" cy="360680"/>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7" name="任意多边形: 形状 16"/>
          <p:cNvSpPr/>
          <p:nvPr userDrawn="1">
            <p:custDataLst>
              <p:tags r:id="rId9"/>
            </p:custDataLst>
          </p:nvPr>
        </p:nvSpPr>
        <p:spPr>
          <a:xfrm flipH="1" flipV="1">
            <a:off x="0" y="1924050"/>
            <a:ext cx="4290514" cy="1822450"/>
          </a:xfrm>
          <a:custGeom>
            <a:avLst/>
            <a:gdLst>
              <a:gd name="connsiteX0" fmla="*/ 336550 w 4290514"/>
              <a:gd name="connsiteY0" fmla="*/ 1822450 h 1822450"/>
              <a:gd name="connsiteX1" fmla="*/ 635 w 4290514"/>
              <a:gd name="connsiteY1" fmla="*/ 1486535 h 1822450"/>
              <a:gd name="connsiteX2" fmla="*/ 0 w 4290514"/>
              <a:gd name="connsiteY2" fmla="*/ 0 h 1822450"/>
              <a:gd name="connsiteX3" fmla="*/ 4290514 w 4290514"/>
              <a:gd name="connsiteY3" fmla="*/ 619124 h 1822450"/>
              <a:gd name="connsiteX4" fmla="*/ 4290514 w 4290514"/>
              <a:gd name="connsiteY4" fmla="*/ 1819576 h 1822450"/>
              <a:gd name="connsiteX0-1" fmla="*/ 4290514 w 4381954"/>
              <a:gd name="connsiteY0-2" fmla="*/ 619124 h 1822450"/>
              <a:gd name="connsiteX1-3" fmla="*/ 4290514 w 4381954"/>
              <a:gd name="connsiteY1-4" fmla="*/ 1819576 h 1822450"/>
              <a:gd name="connsiteX2-5" fmla="*/ 336550 w 4381954"/>
              <a:gd name="connsiteY2-6" fmla="*/ 1822450 h 1822450"/>
              <a:gd name="connsiteX3-7" fmla="*/ 635 w 4381954"/>
              <a:gd name="connsiteY3-8" fmla="*/ 1486535 h 1822450"/>
              <a:gd name="connsiteX4-9" fmla="*/ 0 w 4381954"/>
              <a:gd name="connsiteY4-10" fmla="*/ 0 h 1822450"/>
              <a:gd name="connsiteX5" fmla="*/ 4381954 w 4381954"/>
              <a:gd name="connsiteY5" fmla="*/ 710564 h 1822450"/>
              <a:gd name="connsiteX0-11" fmla="*/ 4290514 w 4290514"/>
              <a:gd name="connsiteY0-12" fmla="*/ 619124 h 1822450"/>
              <a:gd name="connsiteX1-13" fmla="*/ 4290514 w 4290514"/>
              <a:gd name="connsiteY1-14" fmla="*/ 1819576 h 1822450"/>
              <a:gd name="connsiteX2-15" fmla="*/ 336550 w 4290514"/>
              <a:gd name="connsiteY2-16" fmla="*/ 1822450 h 1822450"/>
              <a:gd name="connsiteX3-17" fmla="*/ 635 w 4290514"/>
              <a:gd name="connsiteY3-18" fmla="*/ 1486535 h 1822450"/>
              <a:gd name="connsiteX4-19" fmla="*/ 0 w 4290514"/>
              <a:gd name="connsiteY4-20" fmla="*/ 0 h 1822450"/>
              <a:gd name="connsiteX0-21" fmla="*/ 4290514 w 4290514"/>
              <a:gd name="connsiteY0-22" fmla="*/ 1819576 h 1822450"/>
              <a:gd name="connsiteX1-23" fmla="*/ 336550 w 4290514"/>
              <a:gd name="connsiteY1-24" fmla="*/ 1822450 h 1822450"/>
              <a:gd name="connsiteX2-25" fmla="*/ 635 w 4290514"/>
              <a:gd name="connsiteY2-26" fmla="*/ 1486535 h 1822450"/>
              <a:gd name="connsiteX3-27" fmla="*/ 0 w 4290514"/>
              <a:gd name="connsiteY3-28" fmla="*/ 0 h 1822450"/>
            </a:gdLst>
            <a:ahLst/>
            <a:cxnLst>
              <a:cxn ang="0">
                <a:pos x="connsiteX0-1" y="connsiteY0-2"/>
              </a:cxn>
              <a:cxn ang="0">
                <a:pos x="connsiteX1-3" y="connsiteY1-4"/>
              </a:cxn>
              <a:cxn ang="0">
                <a:pos x="connsiteX2-5" y="connsiteY2-6"/>
              </a:cxn>
              <a:cxn ang="0">
                <a:pos x="connsiteX3-7" y="connsiteY3-8"/>
              </a:cxn>
            </a:cxnLst>
            <a:rect l="l" t="t" r="r" b="b"/>
            <a:pathLst>
              <a:path w="4290514" h="1822450">
                <a:moveTo>
                  <a:pt x="4290514" y="1819576"/>
                </a:moveTo>
                <a:lnTo>
                  <a:pt x="336550" y="1822450"/>
                </a:lnTo>
                <a:cubicBezTo>
                  <a:pt x="151130" y="1822450"/>
                  <a:pt x="635" y="1671955"/>
                  <a:pt x="635" y="1486535"/>
                </a:cubicBezTo>
                <a:cubicBezTo>
                  <a:pt x="423" y="991023"/>
                  <a:pt x="212" y="495512"/>
                  <a:pt x="0" y="0"/>
                </a:cubicBezTo>
              </a:path>
            </a:pathLst>
          </a:custGeom>
          <a:noFill/>
          <a:ln w="190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tLang="zh-CN"/>
          </a:p>
        </p:txBody>
      </p:sp>
      <p:sp>
        <p:nvSpPr>
          <p:cNvPr id="19" name="任意多边形: 形状 18"/>
          <p:cNvSpPr/>
          <p:nvPr userDrawn="1">
            <p:custDataLst>
              <p:tags r:id="rId10"/>
            </p:custDataLst>
          </p:nvPr>
        </p:nvSpPr>
        <p:spPr>
          <a:xfrm>
            <a:off x="1336676" y="3125470"/>
            <a:ext cx="10855325" cy="1822450"/>
          </a:xfrm>
          <a:custGeom>
            <a:avLst/>
            <a:gdLst>
              <a:gd name="connsiteX0" fmla="*/ 0 w 10855325"/>
              <a:gd name="connsiteY0" fmla="*/ 0 h 1822450"/>
              <a:gd name="connsiteX1" fmla="*/ 10855325 w 10855325"/>
              <a:gd name="connsiteY1" fmla="*/ 1566432 h 1822450"/>
              <a:gd name="connsiteX2" fmla="*/ 10855325 w 10855325"/>
              <a:gd name="connsiteY2" fmla="*/ 1814805 h 1822450"/>
              <a:gd name="connsiteX3" fmla="*/ 336550 w 10855325"/>
              <a:gd name="connsiteY3" fmla="*/ 1822450 h 1822450"/>
              <a:gd name="connsiteX4" fmla="*/ 635 w 10855325"/>
              <a:gd name="connsiteY4" fmla="*/ 1486535 h 1822450"/>
              <a:gd name="connsiteX0-1" fmla="*/ 10855325 w 10946765"/>
              <a:gd name="connsiteY0-2" fmla="*/ 1566432 h 1822450"/>
              <a:gd name="connsiteX1-3" fmla="*/ 10855325 w 10946765"/>
              <a:gd name="connsiteY1-4" fmla="*/ 1814805 h 1822450"/>
              <a:gd name="connsiteX2-5" fmla="*/ 336550 w 10946765"/>
              <a:gd name="connsiteY2-6" fmla="*/ 1822450 h 1822450"/>
              <a:gd name="connsiteX3-7" fmla="*/ 635 w 10946765"/>
              <a:gd name="connsiteY3-8" fmla="*/ 1486535 h 1822450"/>
              <a:gd name="connsiteX4-9" fmla="*/ 0 w 10946765"/>
              <a:gd name="connsiteY4-10" fmla="*/ 0 h 1822450"/>
              <a:gd name="connsiteX5" fmla="*/ 10946765 w 10946765"/>
              <a:gd name="connsiteY5" fmla="*/ 1657872 h 1822450"/>
              <a:gd name="connsiteX0-11" fmla="*/ 10855325 w 10855325"/>
              <a:gd name="connsiteY0-12" fmla="*/ 1566432 h 1822450"/>
              <a:gd name="connsiteX1-13" fmla="*/ 10855325 w 10855325"/>
              <a:gd name="connsiteY1-14" fmla="*/ 1814805 h 1822450"/>
              <a:gd name="connsiteX2-15" fmla="*/ 336550 w 10855325"/>
              <a:gd name="connsiteY2-16" fmla="*/ 1822450 h 1822450"/>
              <a:gd name="connsiteX3-17" fmla="*/ 635 w 10855325"/>
              <a:gd name="connsiteY3-18" fmla="*/ 1486535 h 1822450"/>
              <a:gd name="connsiteX4-19" fmla="*/ 0 w 10855325"/>
              <a:gd name="connsiteY4-20" fmla="*/ 0 h 1822450"/>
              <a:gd name="connsiteX0-21" fmla="*/ 10855325 w 10855325"/>
              <a:gd name="connsiteY0-22" fmla="*/ 1814805 h 1822450"/>
              <a:gd name="connsiteX1-23" fmla="*/ 336550 w 10855325"/>
              <a:gd name="connsiteY1-24" fmla="*/ 1822450 h 1822450"/>
              <a:gd name="connsiteX2-25" fmla="*/ 635 w 10855325"/>
              <a:gd name="connsiteY2-26" fmla="*/ 1486535 h 1822450"/>
              <a:gd name="connsiteX3-27" fmla="*/ 0 w 10855325"/>
              <a:gd name="connsiteY3-28" fmla="*/ 0 h 1822450"/>
            </a:gdLst>
            <a:ahLst/>
            <a:cxnLst>
              <a:cxn ang="0">
                <a:pos x="connsiteX0-1" y="connsiteY0-2"/>
              </a:cxn>
              <a:cxn ang="0">
                <a:pos x="connsiteX1-3" y="connsiteY1-4"/>
              </a:cxn>
              <a:cxn ang="0">
                <a:pos x="connsiteX2-5" y="connsiteY2-6"/>
              </a:cxn>
              <a:cxn ang="0">
                <a:pos x="connsiteX3-7" y="connsiteY3-8"/>
              </a:cxn>
            </a:cxnLst>
            <a:rect l="l" t="t" r="r" b="b"/>
            <a:pathLst>
              <a:path w="10855325" h="1822450">
                <a:moveTo>
                  <a:pt x="10855325" y="1814805"/>
                </a:moveTo>
                <a:lnTo>
                  <a:pt x="336550" y="1822450"/>
                </a:lnTo>
                <a:cubicBezTo>
                  <a:pt x="151130" y="1822450"/>
                  <a:pt x="635" y="1671955"/>
                  <a:pt x="635" y="1486535"/>
                </a:cubicBezTo>
                <a:cubicBezTo>
                  <a:pt x="423" y="991023"/>
                  <a:pt x="212" y="495512"/>
                  <a:pt x="0" y="0"/>
                </a:cubicBezTo>
              </a:path>
            </a:pathLst>
          </a:custGeom>
          <a:noFill/>
          <a:ln w="190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11"/>
            </p:custDataLst>
          </p:nvPr>
        </p:nvSpPr>
        <p:spPr>
          <a:xfrm>
            <a:off x="5616000" y="2412000"/>
            <a:ext cx="6004800" cy="1936800"/>
          </a:xfrm>
        </p:spPr>
        <p:txBody>
          <a:bodyPr wrap="square" anchor="ctr">
            <a:normAutofit/>
          </a:bodyPr>
          <a:lstStyle>
            <a:lvl1pPr algn="l">
              <a:defRPr sz="5400">
                <a:solidFill>
                  <a:schemeClr val="tx1">
                    <a:alpha val="85000"/>
                  </a:schemeClr>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2"/>
            </p:custDataLst>
          </p:nvPr>
        </p:nvSpPr>
        <p:spPr>
          <a:xfrm>
            <a:off x="1278000" y="2340000"/>
            <a:ext cx="3060000" cy="2361600"/>
          </a:xfrm>
        </p:spPr>
        <p:txBody>
          <a:bodyPr wrap="none" bIns="252000" anchor="ctr">
            <a:normAutofit/>
          </a:bodyPr>
          <a:lstStyle>
            <a:lvl1pPr marL="0" indent="0" algn="ctr">
              <a:buNone/>
              <a:defRPr sz="10000" b="1">
                <a:solidFill>
                  <a:schemeClr val="tx1">
                    <a:alpha val="70000"/>
                  </a:schemeClr>
                </a:solidFill>
                <a:latin typeface="+mj-ea"/>
                <a:ea typeface="+mj-ea"/>
              </a:defRPr>
            </a:lvl1pPr>
          </a:lstStyle>
          <a:p>
            <a:pPr lvl="0"/>
            <a:r>
              <a:rPr lang="zh-CN" altLang="en-US" dirty="0"/>
              <a:t>编号</a:t>
            </a:r>
            <a:endParaRPr lang="zh-CN" altLang="en-US" dirty="0"/>
          </a:p>
        </p:txBody>
      </p:sp>
      <p:sp>
        <p:nvSpPr>
          <p:cNvPr id="3" name="矩形 2"/>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6" name="矩形 5"/>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2" name="文本框 1"/>
          <p:cNvSpPr txBox="1"/>
          <p:nvPr userDrawn="1"/>
        </p:nvSpPr>
        <p:spPr>
          <a:xfrm>
            <a:off x="10553700" y="127635"/>
            <a:ext cx="4064000" cy="368300"/>
          </a:xfrm>
          <a:prstGeom prst="rect">
            <a:avLst/>
          </a:prstGeom>
          <a:noFill/>
        </p:spPr>
        <p:txBody>
          <a:bodyPr wrap="square" rtlCol="0">
            <a:spAutoFit/>
          </a:bodyPr>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9" name="任意多边形: 形状 28"/>
          <p:cNvSpPr/>
          <p:nvPr userDrawn="1">
            <p:custDataLst>
              <p:tags r:id="rId2"/>
            </p:custDataLst>
          </p:nvPr>
        </p:nvSpPr>
        <p:spPr>
          <a:xfrm>
            <a:off x="1" y="787400"/>
            <a:ext cx="11095355" cy="3505200"/>
          </a:xfrm>
          <a:custGeom>
            <a:avLst/>
            <a:gdLst>
              <a:gd name="connsiteX0" fmla="*/ 10131107 w 11095355"/>
              <a:gd name="connsiteY0" fmla="*/ 0 h 3505200"/>
              <a:gd name="connsiteX1" fmla="*/ 11095355 w 11095355"/>
              <a:gd name="connsiteY1" fmla="*/ 835025 h 3505200"/>
              <a:gd name="connsiteX2" fmla="*/ 11095355 w 11095355"/>
              <a:gd name="connsiteY2" fmla="*/ 3505200 h 3505200"/>
              <a:gd name="connsiteX3" fmla="*/ 0 w 11095355"/>
              <a:gd name="connsiteY3" fmla="*/ 180612 h 3505200"/>
              <a:gd name="connsiteX4" fmla="*/ 0 w 11095355"/>
              <a:gd name="connsiteY4" fmla="*/ 36392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1" name="任意多边形: 形状 30"/>
          <p:cNvSpPr/>
          <p:nvPr userDrawn="1">
            <p:custDataLst>
              <p:tags r:id="rId3"/>
            </p:custDataLst>
          </p:nvPr>
        </p:nvSpPr>
        <p:spPr>
          <a:xfrm flipH="1" flipV="1">
            <a:off x="1096646" y="2565400"/>
            <a:ext cx="11095355" cy="3505200"/>
          </a:xfrm>
          <a:custGeom>
            <a:avLst/>
            <a:gdLst>
              <a:gd name="connsiteX0" fmla="*/ 11095355 w 11095355"/>
              <a:gd name="connsiteY0" fmla="*/ 3505200 h 3505200"/>
              <a:gd name="connsiteX1" fmla="*/ 0 w 11095355"/>
              <a:gd name="connsiteY1" fmla="*/ 180612 h 3505200"/>
              <a:gd name="connsiteX2" fmla="*/ 0 w 11095355"/>
              <a:gd name="connsiteY2" fmla="*/ 36392 h 3505200"/>
              <a:gd name="connsiteX3" fmla="*/ 10131107 w 11095355"/>
              <a:gd name="connsiteY3" fmla="*/ 0 h 3505200"/>
              <a:gd name="connsiteX4" fmla="*/ 11095355 w 11095355"/>
              <a:gd name="connsiteY4" fmla="*/ 835025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2" name="文本框 21"/>
          <p:cNvSpPr txBox="1"/>
          <p:nvPr userDrawn="1">
            <p:custDataLst>
              <p:tags r:id="rId4"/>
            </p:custDataLst>
          </p:nvPr>
        </p:nvSpPr>
        <p:spPr>
          <a:xfrm flipH="1" flipV="1">
            <a:off x="10725150" y="487172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23" name="文本框 22"/>
          <p:cNvSpPr txBox="1"/>
          <p:nvPr userDrawn="1">
            <p:custDataLst>
              <p:tags r:id="rId5"/>
            </p:custDataLst>
          </p:nvPr>
        </p:nvSpPr>
        <p:spPr>
          <a:xfrm flipH="1" flipV="1">
            <a:off x="11178540" y="487172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26" name="文本框 25"/>
          <p:cNvSpPr txBox="1"/>
          <p:nvPr userDrawn="1">
            <p:custDataLst>
              <p:tags r:id="rId6"/>
            </p:custDataLst>
          </p:nvPr>
        </p:nvSpPr>
        <p:spPr>
          <a:xfrm flipV="1">
            <a:off x="1170305" y="139954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27" name="文本框 26"/>
          <p:cNvSpPr txBox="1"/>
          <p:nvPr userDrawn="1">
            <p:custDataLst>
              <p:tags r:id="rId7"/>
            </p:custDataLst>
          </p:nvPr>
        </p:nvSpPr>
        <p:spPr>
          <a:xfrm flipV="1">
            <a:off x="726440" y="139954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hasCustomPrompt="1"/>
            <p:custDataLst>
              <p:tags r:id="rId11"/>
            </p:custDataLst>
          </p:nvPr>
        </p:nvSpPr>
        <p:spPr>
          <a:xfrm>
            <a:off x="2298000" y="2797200"/>
            <a:ext cx="7596000" cy="1080000"/>
          </a:xfrm>
        </p:spPr>
        <p:txBody>
          <a:bodyPr wrap="square" anchor="ctr">
            <a:normAutofit/>
          </a:bodyPr>
          <a:lstStyle>
            <a:lvl1pPr algn="ctr">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12"/>
            </p:custDataLst>
          </p:nvPr>
        </p:nvSpPr>
        <p:spPr>
          <a:xfrm>
            <a:off x="2707200" y="2026800"/>
            <a:ext cx="6775200" cy="460800"/>
          </a:xfrm>
        </p:spPr>
        <p:txBody>
          <a:bodyPr wrap="square" anchor="ctr">
            <a:normAutofit/>
          </a:bodyPr>
          <a:lstStyle>
            <a:lvl1pPr marL="0" indent="0" algn="ctr">
              <a:lnSpc>
                <a:spcPct val="100000"/>
              </a:lnSpc>
              <a:buNone/>
              <a:defRPr sz="2400" b="1">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13"/>
            </p:custDataLst>
          </p:nvPr>
        </p:nvSpPr>
        <p:spPr>
          <a:xfrm>
            <a:off x="4656000" y="4618800"/>
            <a:ext cx="2880000" cy="504000"/>
          </a:xfrm>
        </p:spPr>
        <p:txBody>
          <a:bodyPr wrap="square" anchor="ctr">
            <a:normAutofit/>
          </a:bodyPr>
          <a:lstStyle>
            <a:lvl1pPr marL="0" indent="0" algn="ctr">
              <a:lnSpc>
                <a:spcPct val="100000"/>
              </a:lnSpc>
              <a:buNone/>
              <a:defRPr sz="2000" b="1"/>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2" Type="http://schemas.openxmlformats.org/officeDocument/2006/relationships/theme" Target="../theme/theme2.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slideLayout" Target="../slideLayouts/slideLayout12.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文本框 8"/>
          <p:cNvSpPr txBox="1"/>
          <p:nvPr userDrawn="1">
            <p:custDataLst>
              <p:tags r:id="rId17"/>
            </p:custDataLst>
          </p:nvPr>
        </p:nvSpPr>
        <p:spPr>
          <a:xfrm flipH="1" flipV="1">
            <a:off x="10631170" y="498475"/>
            <a:ext cx="151765" cy="38036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70000"/>
            </a:schemeClr>
          </a:solidFill>
          <a:effectLst/>
        </p:spPr>
        <p:txBody>
          <a:bodyPr wrap="square" rtlCol="0">
            <a:noAutofit/>
          </a:bodyPr>
          <a:lstStyle/>
          <a:p>
            <a:endParaRPr lang="en-US" altLang="zh-CN" sz="11500">
              <a:solidFill>
                <a:schemeClr val="bg1"/>
              </a:solidFill>
              <a:latin typeface="方正姚体" panose="02010601030101010101" charset="-122"/>
              <a:ea typeface="方正姚体" panose="02010601030101010101" charset="-122"/>
            </a:endParaRPr>
          </a:p>
        </p:txBody>
      </p:sp>
      <p:sp>
        <p:nvSpPr>
          <p:cNvPr id="10" name="文本框 9"/>
          <p:cNvSpPr txBox="1"/>
          <p:nvPr userDrawn="1">
            <p:custDataLst>
              <p:tags r:id="rId18"/>
            </p:custDataLst>
          </p:nvPr>
        </p:nvSpPr>
        <p:spPr>
          <a:xfrm flipH="1" flipV="1">
            <a:off x="10864215" y="498475"/>
            <a:ext cx="147320" cy="38036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7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1500">
              <a:solidFill>
                <a:schemeClr val="bg1"/>
              </a:solidFill>
              <a:latin typeface="方正姚体" panose="02010601030101010101" charset="-122"/>
              <a:ea typeface="方正姚体" panose="02010601030101010101" charset="-122"/>
            </a:endParaRPr>
          </a:p>
        </p:txBody>
      </p:sp>
      <p:sp>
        <p:nvSpPr>
          <p:cNvPr id="14" name="任意多边形: 形状 13"/>
          <p:cNvSpPr/>
          <p:nvPr userDrawn="1">
            <p:custDataLst>
              <p:tags r:id="rId19"/>
            </p:custDataLst>
          </p:nvPr>
        </p:nvSpPr>
        <p:spPr>
          <a:xfrm flipH="1">
            <a:off x="10270490" y="134620"/>
            <a:ext cx="1921510" cy="742950"/>
          </a:xfrm>
          <a:custGeom>
            <a:avLst/>
            <a:gdLst>
              <a:gd name="connsiteX0" fmla="*/ 1784350 w 1921510"/>
              <a:gd name="connsiteY0" fmla="*/ 0 h 742950"/>
              <a:gd name="connsiteX1" fmla="*/ 0 w 1921510"/>
              <a:gd name="connsiteY1" fmla="*/ 3191 h 742950"/>
              <a:gd name="connsiteX2" fmla="*/ 0 w 1921510"/>
              <a:gd name="connsiteY2" fmla="*/ 626041 h 742950"/>
              <a:gd name="connsiteX3" fmla="*/ 1918970 w 1921510"/>
              <a:gd name="connsiteY3" fmla="*/ 742950 h 742950"/>
              <a:gd name="connsiteX4" fmla="*/ 1921510 w 1921510"/>
              <a:gd name="connsiteY4" fmla="*/ 137160 h 742950"/>
              <a:gd name="connsiteX5" fmla="*/ 1784350 w 1921510"/>
              <a:gd name="connsiteY5" fmla="*/ 0 h 742950"/>
              <a:gd name="connsiteX0-1" fmla="*/ 0 w 1921510"/>
              <a:gd name="connsiteY0-2" fmla="*/ 626041 h 742950"/>
              <a:gd name="connsiteX1-3" fmla="*/ 1918970 w 1921510"/>
              <a:gd name="connsiteY1-4" fmla="*/ 742950 h 742950"/>
              <a:gd name="connsiteX2-5" fmla="*/ 1921510 w 1921510"/>
              <a:gd name="connsiteY2-6" fmla="*/ 137160 h 742950"/>
              <a:gd name="connsiteX3-7" fmla="*/ 1784350 w 1921510"/>
              <a:gd name="connsiteY3-8" fmla="*/ 0 h 742950"/>
              <a:gd name="connsiteX4-9" fmla="*/ 0 w 1921510"/>
              <a:gd name="connsiteY4-10" fmla="*/ 3191 h 742950"/>
              <a:gd name="connsiteX5-11" fmla="*/ 91440 w 1921510"/>
              <a:gd name="connsiteY5-12" fmla="*/ 717481 h 742950"/>
              <a:gd name="connsiteX0-13" fmla="*/ 0 w 1921510"/>
              <a:gd name="connsiteY0-14" fmla="*/ 626041 h 742950"/>
              <a:gd name="connsiteX1-15" fmla="*/ 1918970 w 1921510"/>
              <a:gd name="connsiteY1-16" fmla="*/ 742950 h 742950"/>
              <a:gd name="connsiteX2-17" fmla="*/ 1921510 w 1921510"/>
              <a:gd name="connsiteY2-18" fmla="*/ 137160 h 742950"/>
              <a:gd name="connsiteX3-19" fmla="*/ 1784350 w 1921510"/>
              <a:gd name="connsiteY3-20" fmla="*/ 0 h 742950"/>
              <a:gd name="connsiteX4-21" fmla="*/ 0 w 1921510"/>
              <a:gd name="connsiteY4-22" fmla="*/ 3191 h 742950"/>
              <a:gd name="connsiteX0-23" fmla="*/ 1918970 w 1921510"/>
              <a:gd name="connsiteY0-24" fmla="*/ 742950 h 742950"/>
              <a:gd name="connsiteX1-25" fmla="*/ 1921510 w 1921510"/>
              <a:gd name="connsiteY1-26" fmla="*/ 137160 h 742950"/>
              <a:gd name="connsiteX2-27" fmla="*/ 1784350 w 1921510"/>
              <a:gd name="connsiteY2-28" fmla="*/ 0 h 742950"/>
              <a:gd name="connsiteX3-29" fmla="*/ 0 w 1921510"/>
              <a:gd name="connsiteY3-30" fmla="*/ 3191 h 742950"/>
            </a:gdLst>
            <a:ahLst/>
            <a:cxnLst>
              <a:cxn ang="0">
                <a:pos x="connsiteX0-1" y="connsiteY0-2"/>
              </a:cxn>
              <a:cxn ang="0">
                <a:pos x="connsiteX1-3" y="connsiteY1-4"/>
              </a:cxn>
              <a:cxn ang="0">
                <a:pos x="connsiteX2-5" y="connsiteY2-6"/>
              </a:cxn>
              <a:cxn ang="0">
                <a:pos x="connsiteX3-7" y="connsiteY3-8"/>
              </a:cxn>
            </a:cxnLst>
            <a:rect l="l" t="t" r="r" b="b"/>
            <a:pathLst>
              <a:path w="1921510" h="742950">
                <a:moveTo>
                  <a:pt x="1918970" y="742950"/>
                </a:moveTo>
                <a:cubicBezTo>
                  <a:pt x="1919817" y="541020"/>
                  <a:pt x="1920663" y="339090"/>
                  <a:pt x="1921510" y="137160"/>
                </a:cubicBezTo>
                <a:cubicBezTo>
                  <a:pt x="1921510" y="61595"/>
                  <a:pt x="1859915" y="0"/>
                  <a:pt x="1784350" y="0"/>
                </a:cubicBezTo>
                <a:lnTo>
                  <a:pt x="0" y="3191"/>
                </a:lnTo>
              </a:path>
            </a:pathLst>
          </a:custGeom>
          <a:noFill/>
          <a:ln w="19050">
            <a:solidFill>
              <a:schemeClr val="accent1">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2" name="任意多边形 5"/>
          <p:cNvSpPr/>
          <p:nvPr userDrawn="1">
            <p:custDataLst>
              <p:tags r:id="rId20"/>
            </p:custDataLst>
          </p:nvPr>
        </p:nvSpPr>
        <p:spPr>
          <a:xfrm flipV="1">
            <a:off x="914400" y="449580"/>
            <a:ext cx="10406380" cy="749935"/>
          </a:xfrm>
          <a:custGeom>
            <a:avLst/>
            <a:gdLst>
              <a:gd name="connsiteX0" fmla="*/ 0 w 16388"/>
              <a:gd name="connsiteY0" fmla="*/ 5 h 1181"/>
              <a:gd name="connsiteX1" fmla="*/ 16168 w 16388"/>
              <a:gd name="connsiteY1" fmla="*/ 0 h 1181"/>
              <a:gd name="connsiteX2" fmla="*/ 16384 w 16388"/>
              <a:gd name="connsiteY2" fmla="*/ 216 h 1181"/>
              <a:gd name="connsiteX3" fmla="*/ 16388 w 16388"/>
              <a:gd name="connsiteY3" fmla="*/ 1181 h 1181"/>
            </a:gdLst>
            <a:ahLst/>
            <a:cxnLst>
              <a:cxn ang="0">
                <a:pos x="connsiteX0" y="connsiteY0"/>
              </a:cxn>
              <a:cxn ang="0">
                <a:pos x="connsiteX1" y="connsiteY1"/>
              </a:cxn>
              <a:cxn ang="0">
                <a:pos x="connsiteX2" y="connsiteY2"/>
              </a:cxn>
              <a:cxn ang="0">
                <a:pos x="connsiteX3" y="connsiteY3"/>
              </a:cxn>
            </a:cxnLst>
            <a:rect l="l" t="t" r="r" b="b"/>
            <a:pathLst>
              <a:path w="16388" h="1181">
                <a:moveTo>
                  <a:pt x="0" y="5"/>
                </a:moveTo>
                <a:lnTo>
                  <a:pt x="16168" y="0"/>
                </a:lnTo>
                <a:cubicBezTo>
                  <a:pt x="16287" y="0"/>
                  <a:pt x="16384" y="97"/>
                  <a:pt x="16384" y="216"/>
                </a:cubicBezTo>
                <a:lnTo>
                  <a:pt x="16388" y="1181"/>
                </a:lnTo>
              </a:path>
            </a:pathLst>
          </a:custGeom>
          <a:noFill/>
          <a:ln w="19050">
            <a:solidFill>
              <a:schemeClr val="accent1">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974090" y="95250"/>
            <a:ext cx="4064000" cy="368300"/>
          </a:xfrm>
          <a:prstGeom prst="rect">
            <a:avLst/>
          </a:prstGeom>
          <a:noFill/>
        </p:spPr>
        <p:txBody>
          <a:bodyPr wrap="square" rtlCol="0">
            <a:spAutoFit/>
          </a:bodyPr>
          <a:p>
            <a:endParaRPr lang="zh-CN" altLang="en-US"/>
          </a:p>
        </p:txBody>
      </p:sp>
      <p:sp>
        <p:nvSpPr>
          <p:cNvPr id="11" name="矩形 10"/>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tags" Target="../tags/tag92.xml"/><Relationship Id="rId1" Type="http://schemas.openxmlformats.org/officeDocument/2006/relationships/tags" Target="../tags/tag91.xml"/></Relationships>
</file>

<file path=ppt/slides/_rels/slide10.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svg"/><Relationship Id="rId7" Type="http://schemas.openxmlformats.org/officeDocument/2006/relationships/image" Target="../media/image34.png"/><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3" Type="http://schemas.openxmlformats.org/officeDocument/2006/relationships/notesSlide" Target="../notesSlides/notesSlide10.xml"/><Relationship Id="rId12" Type="http://schemas.openxmlformats.org/officeDocument/2006/relationships/slideLayout" Target="../slideLayouts/slideLayout17.xml"/><Relationship Id="rId11" Type="http://schemas.openxmlformats.org/officeDocument/2006/relationships/tags" Target="../tags/tag203.xml"/><Relationship Id="rId10" Type="http://schemas.openxmlformats.org/officeDocument/2006/relationships/image" Target="../media/image37.svg"/><Relationship Id="rId1" Type="http://schemas.openxmlformats.org/officeDocument/2006/relationships/tags" Target="../tags/tag197.xml"/></Relationships>
</file>

<file path=ppt/slides/_rels/slide1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svg"/><Relationship Id="rId7" Type="http://schemas.openxmlformats.org/officeDocument/2006/relationships/image" Target="../media/image34.png"/><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2" Type="http://schemas.openxmlformats.org/officeDocument/2006/relationships/notesSlide" Target="../notesSlides/notesSlide11.xml"/><Relationship Id="rId11" Type="http://schemas.openxmlformats.org/officeDocument/2006/relationships/slideLayout" Target="../slideLayouts/slideLayout17.xml"/><Relationship Id="rId10" Type="http://schemas.openxmlformats.org/officeDocument/2006/relationships/tags" Target="../tags/tag210.xml"/><Relationship Id="rId1" Type="http://schemas.openxmlformats.org/officeDocument/2006/relationships/tags" Target="../tags/tag20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13.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7" Type="http://schemas.openxmlformats.org/officeDocument/2006/relationships/notesSlide" Target="../notesSlides/notesSlide13.xml"/><Relationship Id="rId16" Type="http://schemas.openxmlformats.org/officeDocument/2006/relationships/slideLayout" Target="../slideLayouts/slideLayout17.xml"/><Relationship Id="rId15" Type="http://schemas.openxmlformats.org/officeDocument/2006/relationships/tags" Target="../tags/tag226.xml"/><Relationship Id="rId14" Type="http://schemas.openxmlformats.org/officeDocument/2006/relationships/image" Target="../media/image41.png"/><Relationship Id="rId13" Type="http://schemas.openxmlformats.org/officeDocument/2006/relationships/tags" Target="../tags/tag225.xml"/><Relationship Id="rId12" Type="http://schemas.openxmlformats.org/officeDocument/2006/relationships/image" Target="../media/image40.png"/><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tags" Target="../tags/tag214.xml"/></Relationships>
</file>

<file path=ppt/slides/_rels/slide14.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231.xml"/><Relationship Id="rId7" Type="http://schemas.openxmlformats.org/officeDocument/2006/relationships/image" Target="../media/image31.png"/><Relationship Id="rId6" Type="http://schemas.openxmlformats.org/officeDocument/2006/relationships/tags" Target="../tags/tag230.xml"/><Relationship Id="rId5" Type="http://schemas.openxmlformats.org/officeDocument/2006/relationships/image" Target="../media/image30.png"/><Relationship Id="rId4" Type="http://schemas.openxmlformats.org/officeDocument/2006/relationships/tags" Target="../tags/tag229.xml"/><Relationship Id="rId3" Type="http://schemas.openxmlformats.org/officeDocument/2006/relationships/image" Target="../media/image29.png"/><Relationship Id="rId2" Type="http://schemas.openxmlformats.org/officeDocument/2006/relationships/tags" Target="../tags/tag228.xml"/><Relationship Id="rId15" Type="http://schemas.openxmlformats.org/officeDocument/2006/relationships/notesSlide" Target="../notesSlides/notesSlide14.xml"/><Relationship Id="rId14" Type="http://schemas.openxmlformats.org/officeDocument/2006/relationships/slideLayout" Target="../slideLayouts/slideLayout17.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image" Target="../media/image28.png"/><Relationship Id="rId10" Type="http://schemas.openxmlformats.org/officeDocument/2006/relationships/tags" Target="../tags/tag232.xml"/><Relationship Id="rId1" Type="http://schemas.openxmlformats.org/officeDocument/2006/relationships/tags" Target="../tags/tag227.xml"/></Relationships>
</file>

<file path=ppt/slides/_rels/slide15.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image" Target="../media/image23.png"/><Relationship Id="rId4" Type="http://schemas.openxmlformats.org/officeDocument/2006/relationships/tags" Target="../tags/tag237.xml"/><Relationship Id="rId3" Type="http://schemas.openxmlformats.org/officeDocument/2006/relationships/tags" Target="../tags/tag236.xml"/><Relationship Id="rId22" Type="http://schemas.openxmlformats.org/officeDocument/2006/relationships/notesSlide" Target="../notesSlides/notesSlide15.xml"/><Relationship Id="rId21" Type="http://schemas.openxmlformats.org/officeDocument/2006/relationships/slideLayout" Target="../slideLayouts/slideLayout17.xml"/><Relationship Id="rId20" Type="http://schemas.openxmlformats.org/officeDocument/2006/relationships/tags" Target="../tags/tag248.xml"/><Relationship Id="rId2" Type="http://schemas.openxmlformats.org/officeDocument/2006/relationships/image" Target="../media/image22.png"/><Relationship Id="rId19" Type="http://schemas.openxmlformats.org/officeDocument/2006/relationships/image" Target="../media/image44.png"/><Relationship Id="rId18" Type="http://schemas.openxmlformats.org/officeDocument/2006/relationships/tags" Target="../tags/tag247.xml"/><Relationship Id="rId17" Type="http://schemas.openxmlformats.org/officeDocument/2006/relationships/image" Target="../media/image43.png"/><Relationship Id="rId16" Type="http://schemas.openxmlformats.org/officeDocument/2006/relationships/tags" Target="../tags/tag246.xml"/><Relationship Id="rId15" Type="http://schemas.openxmlformats.org/officeDocument/2006/relationships/image" Target="../media/image42.png"/><Relationship Id="rId14" Type="http://schemas.openxmlformats.org/officeDocument/2006/relationships/tags" Target="../tags/tag245.xml"/><Relationship Id="rId13" Type="http://schemas.openxmlformats.org/officeDocument/2006/relationships/image" Target="../media/image28.png"/><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5.xml"/></Relationships>
</file>

<file path=ppt/slides/_rels/slide16.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9" Type="http://schemas.openxmlformats.org/officeDocument/2006/relationships/notesSlide" Target="../notesSlides/notesSlide16.xml"/><Relationship Id="rId38" Type="http://schemas.openxmlformats.org/officeDocument/2006/relationships/slideLayout" Target="../slideLayouts/slideLayout17.xml"/><Relationship Id="rId37" Type="http://schemas.openxmlformats.org/officeDocument/2006/relationships/tags" Target="../tags/tag275.xml"/><Relationship Id="rId36" Type="http://schemas.openxmlformats.org/officeDocument/2006/relationships/tags" Target="../tags/tag274.xml"/><Relationship Id="rId35" Type="http://schemas.openxmlformats.org/officeDocument/2006/relationships/tags" Target="../tags/tag273.xml"/><Relationship Id="rId34" Type="http://schemas.openxmlformats.org/officeDocument/2006/relationships/tags" Target="../tags/tag272.xml"/><Relationship Id="rId33" Type="http://schemas.openxmlformats.org/officeDocument/2006/relationships/tags" Target="../tags/tag271.xml"/><Relationship Id="rId32" Type="http://schemas.openxmlformats.org/officeDocument/2006/relationships/tags" Target="../tags/tag270.xml"/><Relationship Id="rId31" Type="http://schemas.openxmlformats.org/officeDocument/2006/relationships/tags" Target="../tags/tag269.xml"/><Relationship Id="rId30" Type="http://schemas.openxmlformats.org/officeDocument/2006/relationships/image" Target="../media/image21.png"/><Relationship Id="rId3" Type="http://schemas.openxmlformats.org/officeDocument/2006/relationships/image" Target="../media/image4.png"/><Relationship Id="rId29" Type="http://schemas.openxmlformats.org/officeDocument/2006/relationships/tags" Target="../tags/tag268.xml"/><Relationship Id="rId28" Type="http://schemas.openxmlformats.org/officeDocument/2006/relationships/tags" Target="../tags/tag267.xml"/><Relationship Id="rId27" Type="http://schemas.openxmlformats.org/officeDocument/2006/relationships/tags" Target="../tags/tag266.xml"/><Relationship Id="rId26" Type="http://schemas.openxmlformats.org/officeDocument/2006/relationships/image" Target="../media/image18.png"/><Relationship Id="rId25" Type="http://schemas.openxmlformats.org/officeDocument/2006/relationships/tags" Target="../tags/tag265.xml"/><Relationship Id="rId24" Type="http://schemas.openxmlformats.org/officeDocument/2006/relationships/image" Target="../media/image17.png"/><Relationship Id="rId23" Type="http://schemas.openxmlformats.org/officeDocument/2006/relationships/tags" Target="../tags/tag264.xml"/><Relationship Id="rId22" Type="http://schemas.openxmlformats.org/officeDocument/2006/relationships/image" Target="../media/image16.png"/><Relationship Id="rId21" Type="http://schemas.openxmlformats.org/officeDocument/2006/relationships/tags" Target="../tags/tag263.xml"/><Relationship Id="rId20" Type="http://schemas.openxmlformats.org/officeDocument/2006/relationships/image" Target="../media/image15.png"/><Relationship Id="rId2" Type="http://schemas.openxmlformats.org/officeDocument/2006/relationships/tags" Target="../tags/tag250.xml"/><Relationship Id="rId19" Type="http://schemas.openxmlformats.org/officeDocument/2006/relationships/tags" Target="../tags/tag262.xml"/><Relationship Id="rId18" Type="http://schemas.openxmlformats.org/officeDocument/2006/relationships/image" Target="../media/image14.png"/><Relationship Id="rId17" Type="http://schemas.openxmlformats.org/officeDocument/2006/relationships/tags" Target="../tags/tag261.xml"/><Relationship Id="rId16" Type="http://schemas.openxmlformats.org/officeDocument/2006/relationships/image" Target="../media/image13.png"/><Relationship Id="rId15" Type="http://schemas.openxmlformats.org/officeDocument/2006/relationships/tags" Target="../tags/tag260.xml"/><Relationship Id="rId14" Type="http://schemas.openxmlformats.org/officeDocument/2006/relationships/image" Target="../media/image12.png"/><Relationship Id="rId13" Type="http://schemas.openxmlformats.org/officeDocument/2006/relationships/tags" Target="../tags/tag259.xml"/><Relationship Id="rId12" Type="http://schemas.openxmlformats.org/officeDocument/2006/relationships/tags" Target="../tags/tag258.xml"/><Relationship Id="rId11" Type="http://schemas.openxmlformats.org/officeDocument/2006/relationships/tags" Target="../tags/tag257.xml"/><Relationship Id="rId10" Type="http://schemas.openxmlformats.org/officeDocument/2006/relationships/image" Target="../media/image5.png"/><Relationship Id="rId1" Type="http://schemas.openxmlformats.org/officeDocument/2006/relationships/tags" Target="../tags/tag24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7.xml"/><Relationship Id="rId6" Type="http://schemas.openxmlformats.org/officeDocument/2006/relationships/tags" Target="../tags/tag279.xml"/><Relationship Id="rId5" Type="http://schemas.openxmlformats.org/officeDocument/2006/relationships/image" Target="../media/image46.png"/><Relationship Id="rId4" Type="http://schemas.openxmlformats.org/officeDocument/2006/relationships/tags" Target="../tags/tag278.xml"/><Relationship Id="rId3" Type="http://schemas.openxmlformats.org/officeDocument/2006/relationships/image" Target="../media/image45.png"/><Relationship Id="rId2" Type="http://schemas.openxmlformats.org/officeDocument/2006/relationships/tags" Target="../tags/tag277.xml"/><Relationship Id="rId1" Type="http://schemas.openxmlformats.org/officeDocument/2006/relationships/tags" Target="../tags/tag276.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7.xml"/><Relationship Id="rId4" Type="http://schemas.openxmlformats.org/officeDocument/2006/relationships/tags" Target="../tags/tag282.xml"/><Relationship Id="rId3" Type="http://schemas.openxmlformats.org/officeDocument/2006/relationships/image" Target="../media/image47.png"/><Relationship Id="rId2" Type="http://schemas.openxmlformats.org/officeDocument/2006/relationships/tags" Target="../tags/tag281.xml"/><Relationship Id="rId1" Type="http://schemas.openxmlformats.org/officeDocument/2006/relationships/tags" Target="../tags/tag28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4.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5" Type="http://schemas.openxmlformats.org/officeDocument/2006/relationships/notesSlide" Target="../notesSlides/notesSlide2.xml"/><Relationship Id="rId14" Type="http://schemas.openxmlformats.org/officeDocument/2006/relationships/slideLayout" Target="../slideLayouts/slideLayout13.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7.xml"/><Relationship Id="rId2" Type="http://schemas.openxmlformats.org/officeDocument/2006/relationships/tags" Target="../tags/tag287.xml"/><Relationship Id="rId1" Type="http://schemas.openxmlformats.org/officeDocument/2006/relationships/tags" Target="../tags/tag28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7.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7.xml"/><Relationship Id="rId2" Type="http://schemas.openxmlformats.org/officeDocument/2006/relationships/tags" Target="../tags/tag292.xml"/><Relationship Id="rId1" Type="http://schemas.openxmlformats.org/officeDocument/2006/relationships/tags" Target="../tags/tag29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1.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7.xml"/><Relationship Id="rId6" Type="http://schemas.openxmlformats.org/officeDocument/2006/relationships/tags" Target="../tags/tag111.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1" Type="http://schemas.openxmlformats.org/officeDocument/2006/relationships/notesSlide" Target="../notesSlides/notesSlide5.xml"/><Relationship Id="rId60" Type="http://schemas.openxmlformats.org/officeDocument/2006/relationships/slideLayout" Target="../slideLayouts/slideLayout17.xml"/><Relationship Id="rId6" Type="http://schemas.openxmlformats.org/officeDocument/2006/relationships/tags" Target="../tags/tag116.xml"/><Relationship Id="rId59" Type="http://schemas.openxmlformats.org/officeDocument/2006/relationships/tags" Target="../tags/tag152.xml"/><Relationship Id="rId58" Type="http://schemas.openxmlformats.org/officeDocument/2006/relationships/tags" Target="../tags/tag151.xml"/><Relationship Id="rId57" Type="http://schemas.openxmlformats.org/officeDocument/2006/relationships/tags" Target="../tags/tag150.xml"/><Relationship Id="rId56" Type="http://schemas.openxmlformats.org/officeDocument/2006/relationships/tags" Target="../tags/tag149.xml"/><Relationship Id="rId55" Type="http://schemas.openxmlformats.org/officeDocument/2006/relationships/tags" Target="../tags/tag148.xml"/><Relationship Id="rId54" Type="http://schemas.openxmlformats.org/officeDocument/2006/relationships/tags" Target="../tags/tag147.xml"/><Relationship Id="rId53" Type="http://schemas.openxmlformats.org/officeDocument/2006/relationships/tags" Target="../tags/tag146.xml"/><Relationship Id="rId52" Type="http://schemas.openxmlformats.org/officeDocument/2006/relationships/tags" Target="../tags/tag145.xml"/><Relationship Id="rId51" Type="http://schemas.openxmlformats.org/officeDocument/2006/relationships/tags" Target="../tags/tag144.xml"/><Relationship Id="rId50" Type="http://schemas.openxmlformats.org/officeDocument/2006/relationships/tags" Target="../tags/tag143.xml"/><Relationship Id="rId5" Type="http://schemas.openxmlformats.org/officeDocument/2006/relationships/tags" Target="../tags/tag115.xml"/><Relationship Id="rId49" Type="http://schemas.openxmlformats.org/officeDocument/2006/relationships/tags" Target="../tags/tag142.xml"/><Relationship Id="rId48" Type="http://schemas.openxmlformats.org/officeDocument/2006/relationships/tags" Target="../tags/tag141.xml"/><Relationship Id="rId47" Type="http://schemas.openxmlformats.org/officeDocument/2006/relationships/image" Target="../media/image21.png"/><Relationship Id="rId46" Type="http://schemas.openxmlformats.org/officeDocument/2006/relationships/tags" Target="../tags/tag140.xml"/><Relationship Id="rId45" Type="http://schemas.openxmlformats.org/officeDocument/2006/relationships/image" Target="../media/image20.png"/><Relationship Id="rId44" Type="http://schemas.openxmlformats.org/officeDocument/2006/relationships/tags" Target="../tags/tag139.xml"/><Relationship Id="rId43" Type="http://schemas.openxmlformats.org/officeDocument/2006/relationships/tags" Target="../tags/tag138.xml"/><Relationship Id="rId42" Type="http://schemas.openxmlformats.org/officeDocument/2006/relationships/tags" Target="../tags/tag137.xml"/><Relationship Id="rId41" Type="http://schemas.openxmlformats.org/officeDocument/2006/relationships/image" Target="../media/image19.png"/><Relationship Id="rId40" Type="http://schemas.openxmlformats.org/officeDocument/2006/relationships/tags" Target="../tags/tag136.xml"/><Relationship Id="rId4" Type="http://schemas.openxmlformats.org/officeDocument/2006/relationships/tags" Target="../tags/tag114.xml"/><Relationship Id="rId39" Type="http://schemas.openxmlformats.org/officeDocument/2006/relationships/tags" Target="../tags/tag135.xml"/><Relationship Id="rId38" Type="http://schemas.openxmlformats.org/officeDocument/2006/relationships/image" Target="../media/image18.png"/><Relationship Id="rId37" Type="http://schemas.openxmlformats.org/officeDocument/2006/relationships/tags" Target="../tags/tag134.xml"/><Relationship Id="rId36" Type="http://schemas.openxmlformats.org/officeDocument/2006/relationships/image" Target="../media/image17.png"/><Relationship Id="rId35" Type="http://schemas.openxmlformats.org/officeDocument/2006/relationships/tags" Target="../tags/tag133.xml"/><Relationship Id="rId34" Type="http://schemas.openxmlformats.org/officeDocument/2006/relationships/image" Target="../media/image16.png"/><Relationship Id="rId33" Type="http://schemas.openxmlformats.org/officeDocument/2006/relationships/tags" Target="../tags/tag132.xml"/><Relationship Id="rId32" Type="http://schemas.openxmlformats.org/officeDocument/2006/relationships/image" Target="../media/image15.png"/><Relationship Id="rId31" Type="http://schemas.openxmlformats.org/officeDocument/2006/relationships/tags" Target="../tags/tag131.xml"/><Relationship Id="rId30" Type="http://schemas.openxmlformats.org/officeDocument/2006/relationships/image" Target="../media/image14.png"/><Relationship Id="rId3" Type="http://schemas.openxmlformats.org/officeDocument/2006/relationships/image" Target="../media/image4.png"/><Relationship Id="rId29" Type="http://schemas.openxmlformats.org/officeDocument/2006/relationships/tags" Target="../tags/tag130.xml"/><Relationship Id="rId28" Type="http://schemas.openxmlformats.org/officeDocument/2006/relationships/image" Target="../media/image13.png"/><Relationship Id="rId27" Type="http://schemas.openxmlformats.org/officeDocument/2006/relationships/tags" Target="../tags/tag129.xml"/><Relationship Id="rId26" Type="http://schemas.openxmlformats.org/officeDocument/2006/relationships/image" Target="../media/image12.png"/><Relationship Id="rId25" Type="http://schemas.openxmlformats.org/officeDocument/2006/relationships/tags" Target="../tags/tag128.xml"/><Relationship Id="rId24" Type="http://schemas.openxmlformats.org/officeDocument/2006/relationships/tags" Target="../tags/tag127.xml"/><Relationship Id="rId23" Type="http://schemas.openxmlformats.org/officeDocument/2006/relationships/image" Target="../media/image11.svg"/><Relationship Id="rId22" Type="http://schemas.openxmlformats.org/officeDocument/2006/relationships/image" Target="../media/image10.png"/><Relationship Id="rId21" Type="http://schemas.openxmlformats.org/officeDocument/2006/relationships/tags" Target="../tags/tag126.xml"/><Relationship Id="rId20" Type="http://schemas.openxmlformats.org/officeDocument/2006/relationships/image" Target="../media/image9.svg"/><Relationship Id="rId2" Type="http://schemas.openxmlformats.org/officeDocument/2006/relationships/tags" Target="../tags/tag113.xml"/><Relationship Id="rId19" Type="http://schemas.openxmlformats.org/officeDocument/2006/relationships/image" Target="../media/image8.png"/><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image" Target="../media/image7.svg"/><Relationship Id="rId13" Type="http://schemas.openxmlformats.org/officeDocument/2006/relationships/tags" Target="../tags/tag121.xml"/><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tags" Target="../tags/tag120.xml"/><Relationship Id="rId1" Type="http://schemas.openxmlformats.org/officeDocument/2006/relationships/tags" Target="../tags/tag112.xml"/></Relationships>
</file>

<file path=ppt/slides/_rels/slide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image" Target="../media/image23.png"/><Relationship Id="rId5" Type="http://schemas.openxmlformats.org/officeDocument/2006/relationships/tags" Target="../tags/tag156.xml"/><Relationship Id="rId4" Type="http://schemas.openxmlformats.org/officeDocument/2006/relationships/image" Target="../media/image22.png"/><Relationship Id="rId37" Type="http://schemas.openxmlformats.org/officeDocument/2006/relationships/notesSlide" Target="../notesSlides/notesSlide6.xml"/><Relationship Id="rId36" Type="http://schemas.openxmlformats.org/officeDocument/2006/relationships/slideLayout" Target="../slideLayouts/slideLayout17.xml"/><Relationship Id="rId35" Type="http://schemas.openxmlformats.org/officeDocument/2006/relationships/tags" Target="../tags/tag177.xml"/><Relationship Id="rId34" Type="http://schemas.openxmlformats.org/officeDocument/2006/relationships/tags" Target="../tags/tag176.xml"/><Relationship Id="rId33" Type="http://schemas.openxmlformats.org/officeDocument/2006/relationships/tags" Target="../tags/tag175.xml"/><Relationship Id="rId32" Type="http://schemas.openxmlformats.org/officeDocument/2006/relationships/tags" Target="../tags/tag174.xml"/><Relationship Id="rId31" Type="http://schemas.openxmlformats.org/officeDocument/2006/relationships/image" Target="../media/image31.png"/><Relationship Id="rId30" Type="http://schemas.openxmlformats.org/officeDocument/2006/relationships/tags" Target="../tags/tag173.xml"/><Relationship Id="rId3" Type="http://schemas.openxmlformats.org/officeDocument/2006/relationships/tags" Target="../tags/tag155.xml"/><Relationship Id="rId29" Type="http://schemas.openxmlformats.org/officeDocument/2006/relationships/image" Target="../media/image30.png"/><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image" Target="../media/image29.png"/><Relationship Id="rId24" Type="http://schemas.openxmlformats.org/officeDocument/2006/relationships/tags" Target="../tags/tag169.xml"/><Relationship Id="rId23" Type="http://schemas.openxmlformats.org/officeDocument/2006/relationships/tags" Target="../tags/tag168.xml"/><Relationship Id="rId22" Type="http://schemas.openxmlformats.org/officeDocument/2006/relationships/image" Target="../media/image28.png"/><Relationship Id="rId21" Type="http://schemas.openxmlformats.org/officeDocument/2006/relationships/tags" Target="../tags/tag167.xml"/><Relationship Id="rId20" Type="http://schemas.openxmlformats.org/officeDocument/2006/relationships/image" Target="../media/image27.png"/><Relationship Id="rId2" Type="http://schemas.openxmlformats.org/officeDocument/2006/relationships/tags" Target="../tags/tag154.xml"/><Relationship Id="rId19" Type="http://schemas.openxmlformats.org/officeDocument/2006/relationships/tags" Target="../tags/tag166.xml"/><Relationship Id="rId18" Type="http://schemas.openxmlformats.org/officeDocument/2006/relationships/tags" Target="../tags/tag165.xml"/><Relationship Id="rId17" Type="http://schemas.openxmlformats.org/officeDocument/2006/relationships/tags" Target="../tags/tag164.xml"/><Relationship Id="rId16" Type="http://schemas.openxmlformats.org/officeDocument/2006/relationships/tags" Target="../tags/tag163.xml"/><Relationship Id="rId15" Type="http://schemas.openxmlformats.org/officeDocument/2006/relationships/tags" Target="../tags/tag162.xml"/><Relationship Id="rId14" Type="http://schemas.openxmlformats.org/officeDocument/2006/relationships/image" Target="../media/image26.png"/><Relationship Id="rId13" Type="http://schemas.openxmlformats.org/officeDocument/2006/relationships/tags" Target="../tags/tag161.xml"/><Relationship Id="rId12" Type="http://schemas.openxmlformats.org/officeDocument/2006/relationships/image" Target="../media/image25.png"/><Relationship Id="rId11" Type="http://schemas.openxmlformats.org/officeDocument/2006/relationships/tags" Target="../tags/tag160.xml"/><Relationship Id="rId10" Type="http://schemas.openxmlformats.org/officeDocument/2006/relationships/image" Target="../media/image24.png"/><Relationship Id="rId1" Type="http://schemas.openxmlformats.org/officeDocument/2006/relationships/tags" Target="../tags/tag15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7" Type="http://schemas.openxmlformats.org/officeDocument/2006/relationships/notesSlide" Target="../notesSlides/notesSlide8.xml"/><Relationship Id="rId16" Type="http://schemas.openxmlformats.org/officeDocument/2006/relationships/slideLayout" Target="../slideLayouts/slideLayout17.xml"/><Relationship Id="rId15" Type="http://schemas.openxmlformats.org/officeDocument/2006/relationships/tags" Target="../tags/tag193.xml"/><Relationship Id="rId14" Type="http://schemas.openxmlformats.org/officeDocument/2006/relationships/image" Target="../media/image33.svg"/><Relationship Id="rId13" Type="http://schemas.openxmlformats.org/officeDocument/2006/relationships/image" Target="../media/image32.png"/><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tags" Target="../tags/tag18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526540" y="1951355"/>
            <a:ext cx="9180195" cy="1477645"/>
          </a:xfrm>
        </p:spPr>
        <p:txBody>
          <a:bodyPr>
            <a:normAutofit fontScale="90000"/>
          </a:bodyPr>
          <a:lstStyle/>
          <a:p>
            <a:r>
              <a:rPr lang="zh-CN" altLang="en-US"/>
              <a:t>HyperCRX</a:t>
            </a:r>
            <a:br>
              <a:rPr lang="zh-CN" altLang="en-US"/>
            </a:br>
            <a:r>
              <a:rPr lang="zh-CN" altLang="en-US"/>
              <a:t>开源分析工具</a:t>
            </a:r>
            <a:endParaRPr lang="zh-CN" altLang="en-US"/>
          </a:p>
        </p:txBody>
      </p:sp>
      <p:sp>
        <p:nvSpPr>
          <p:cNvPr id="6" name="文本框 5"/>
          <p:cNvSpPr txBox="1"/>
          <p:nvPr/>
        </p:nvSpPr>
        <p:spPr>
          <a:xfrm>
            <a:off x="5248275" y="4478020"/>
            <a:ext cx="2132965" cy="368300"/>
          </a:xfrm>
          <a:prstGeom prst="rect">
            <a:avLst/>
          </a:prstGeom>
          <a:noFill/>
        </p:spPr>
        <p:txBody>
          <a:bodyPr wrap="square" rtlCol="0">
            <a:spAutoFit/>
          </a:bodyPr>
          <a:p>
            <a:r>
              <a:rPr lang="zh-CN" altLang="en-US"/>
              <a:t>汇报人：</a:t>
            </a:r>
            <a:r>
              <a:rPr lang="en-US" altLang="zh-CN"/>
              <a:t>X-Team</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dirty="0">
                <a:sym typeface="+mn-ea"/>
              </a:rPr>
              <a:t>智能化功能的集成</a:t>
            </a:r>
            <a:endParaRPr lang="zh-CN" altLang="en-US" dirty="0">
              <a:sym typeface="+mn-ea"/>
            </a:endParaRPr>
          </a:p>
        </p:txBody>
      </p:sp>
      <p:sp>
        <p:nvSpPr>
          <p:cNvPr id="3" name="单圆角矩形 2"/>
          <p:cNvSpPr/>
          <p:nvPr>
            <p:custDataLst>
              <p:tags r:id="rId2"/>
            </p:custDataLst>
          </p:nvPr>
        </p:nvSpPr>
        <p:spPr>
          <a:xfrm flipH="1">
            <a:off x="2023110" y="3454718"/>
            <a:ext cx="4512239" cy="907407"/>
          </a:xfrm>
          <a:prstGeom prst="round1Rect">
            <a:avLst>
              <a:gd name="adj" fmla="val 50000"/>
            </a:avLst>
          </a:prstGeom>
          <a:gradFill>
            <a:gsLst>
              <a:gs pos="90000">
                <a:schemeClr val="accent1">
                  <a:lumMod val="60000"/>
                  <a:lumOff val="40000"/>
                  <a:alpha val="100000"/>
                </a:schemeClr>
              </a:gs>
              <a:gs pos="0">
                <a:schemeClr val="accent1">
                  <a:alpha val="100000"/>
                </a:schemeClr>
              </a:gs>
            </a:gsLst>
            <a:lin ang="2700000" scaled="0"/>
          </a:gradFill>
          <a:ln>
            <a:noFill/>
          </a:ln>
          <a:effectLst>
            <a:outerShdw blurRad="508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107950" rIns="288290"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sym typeface="+mn-ea"/>
              </a:rPr>
              <a:t>难点</a:t>
            </a:r>
            <a:endParaRPr lang="zh-CN" altLang="en-US" sz="2400" b="1" dirty="0">
              <a:solidFill>
                <a:srgbClr val="FFFFFF"/>
              </a:solidFill>
              <a:latin typeface="+mj-ea"/>
              <a:ea typeface="+mj-ea"/>
              <a:sym typeface="+mn-ea"/>
            </a:endParaRPr>
          </a:p>
        </p:txBody>
      </p:sp>
      <p:sp>
        <p:nvSpPr>
          <p:cNvPr id="8" name="正文"/>
          <p:cNvSpPr txBox="1"/>
          <p:nvPr>
            <p:custDataLst>
              <p:tags r:id="rId3"/>
            </p:custDataLst>
          </p:nvPr>
        </p:nvSpPr>
        <p:spPr>
          <a:xfrm>
            <a:off x="1634490" y="1623060"/>
            <a:ext cx="7478395" cy="1030605"/>
          </a:xfrm>
          <a:prstGeom prst="rect">
            <a:avLst/>
          </a:prstGeom>
          <a:noFill/>
        </p:spPr>
        <p:txBody>
          <a:bodyPr wrap="square" lIns="0" tIns="0" rIns="0" bIns="0" rtlCol="0" anchor="b" anchorCtr="0"/>
          <a:lstStyle/>
          <a:p>
            <a:pPr lvl="0" algn="l">
              <a:lnSpc>
                <a:spcPct val="130000"/>
              </a:lnSpc>
              <a:buClrTx/>
              <a:buSzTx/>
              <a:buFontTx/>
            </a:pPr>
            <a:r>
              <a:rPr lang="zh-CN" altLang="en-US" sz="2000">
                <a:sym typeface="+mn-ea"/>
              </a:rPr>
              <a:t>集成大型语言模型（LLM），需要</a:t>
            </a:r>
            <a:r>
              <a:rPr lang="zh-CN" altLang="en-US" sz="2000" b="1">
                <a:solidFill>
                  <a:srgbClr val="C00000"/>
                </a:solidFill>
                <a:sym typeface="+mn-ea"/>
              </a:rPr>
              <a:t>处理复杂的自然语言处理任务</a:t>
            </a:r>
            <a:endParaRPr lang="zh-CN" altLang="en-US" sz="2000" b="1">
              <a:solidFill>
                <a:srgbClr val="C00000"/>
              </a:solidFill>
              <a:sym typeface="+mn-ea"/>
            </a:endParaRPr>
          </a:p>
          <a:p>
            <a:pPr lvl="0" algn="l">
              <a:lnSpc>
                <a:spcPct val="130000"/>
              </a:lnSpc>
              <a:buClrTx/>
              <a:buSzTx/>
              <a:buFontTx/>
            </a:pPr>
            <a:r>
              <a:rPr lang="zh-CN" altLang="en-US">
                <a:sym typeface="+mn-ea"/>
              </a:rPr>
              <a:t>如OpenAI系列进行智能问答和自动化洞察分析</a:t>
            </a:r>
            <a:endParaRPr lang="zh-CN" altLang="en-US" b="1" spc="130" dirty="0">
              <a:ln>
                <a:noFill/>
                <a:prstDash val="sysDot"/>
              </a:ln>
              <a:solidFill>
                <a:srgbClr val="C00000"/>
              </a:solidFill>
              <a:latin typeface="+mn-ea"/>
              <a:ea typeface="+mn-ea"/>
              <a:sym typeface="+mn-ea"/>
            </a:endParaRPr>
          </a:p>
        </p:txBody>
      </p:sp>
      <p:sp>
        <p:nvSpPr>
          <p:cNvPr id="10" name="正文"/>
          <p:cNvSpPr txBox="1"/>
          <p:nvPr>
            <p:custDataLst>
              <p:tags r:id="rId4"/>
            </p:custDataLst>
          </p:nvPr>
        </p:nvSpPr>
        <p:spPr>
          <a:xfrm>
            <a:off x="5214620" y="4794250"/>
            <a:ext cx="6606540" cy="985520"/>
          </a:xfrm>
          <a:prstGeom prst="rect">
            <a:avLst/>
          </a:prstGeom>
          <a:noFill/>
        </p:spPr>
        <p:txBody>
          <a:bodyPr wrap="square" lIns="0" tIns="0" rIns="0" bIns="0" rtlCol="0" anchor="t" anchorCtr="0"/>
          <a:lstStyle/>
          <a:p>
            <a:pPr lvl="0" algn="l">
              <a:lnSpc>
                <a:spcPct val="130000"/>
              </a:lnSpc>
              <a:buClrTx/>
              <a:buSzTx/>
              <a:buFontTx/>
            </a:pPr>
            <a:r>
              <a:rPr lang="zh-CN" altLang="en-US" sz="2000">
                <a:sym typeface="+mn-ea"/>
              </a:rPr>
              <a:t>通过外部API调用已训练的模型，设计高效的</a:t>
            </a:r>
            <a:r>
              <a:rPr lang="zh-CN" altLang="en-US" sz="2000" b="1">
                <a:solidFill>
                  <a:schemeClr val="accent1"/>
                </a:solidFill>
                <a:sym typeface="+mn-ea"/>
              </a:rPr>
              <a:t>数据交互协议</a:t>
            </a:r>
            <a:r>
              <a:rPr lang="zh-CN" altLang="en-US" sz="2000">
                <a:sym typeface="+mn-ea"/>
              </a:rPr>
              <a:t>，并</a:t>
            </a:r>
            <a:r>
              <a:rPr lang="zh-CN" altLang="en-US" sz="2000" b="1">
                <a:solidFill>
                  <a:schemeClr val="accent1"/>
                </a:solidFill>
                <a:sym typeface="+mn-ea"/>
              </a:rPr>
              <a:t>优化模型响应时间</a:t>
            </a:r>
            <a:endParaRPr lang="zh-CN" altLang="en-US" sz="2000" b="1">
              <a:solidFill>
                <a:schemeClr val="accent1"/>
              </a:solidFill>
              <a:ea typeface="+mn-ea"/>
              <a:sym typeface="+mn-ea"/>
            </a:endParaRPr>
          </a:p>
        </p:txBody>
      </p:sp>
      <p:sp>
        <p:nvSpPr>
          <p:cNvPr id="11" name="任意多边形 10"/>
          <p:cNvSpPr/>
          <p:nvPr>
            <p:custDataLst>
              <p:tags r:id="rId5"/>
            </p:custDataLst>
          </p:nvPr>
        </p:nvSpPr>
        <p:spPr>
          <a:xfrm>
            <a:off x="6182996" y="2760028"/>
            <a:ext cx="5099901" cy="1596263"/>
          </a:xfrm>
          <a:custGeom>
            <a:avLst/>
            <a:gdLst/>
            <a:ahLst/>
            <a:cxnLst>
              <a:cxn ang="3">
                <a:pos x="hc" y="t"/>
              </a:cxn>
              <a:cxn ang="cd2">
                <a:pos x="l" y="vc"/>
              </a:cxn>
              <a:cxn ang="cd4">
                <a:pos x="hc" y="b"/>
              </a:cxn>
              <a:cxn ang="0">
                <a:pos x="r" y="vc"/>
              </a:cxn>
            </a:cxnLst>
            <a:rect l="l" t="t" r="r" b="b"/>
            <a:pathLst>
              <a:path w="3988" h="1731">
                <a:moveTo>
                  <a:pt x="3123" y="0"/>
                </a:moveTo>
                <a:lnTo>
                  <a:pt x="3988" y="866"/>
                </a:lnTo>
                <a:lnTo>
                  <a:pt x="3122" y="1731"/>
                </a:lnTo>
                <a:lnTo>
                  <a:pt x="3122" y="1358"/>
                </a:lnTo>
                <a:lnTo>
                  <a:pt x="0" y="1358"/>
                </a:lnTo>
                <a:lnTo>
                  <a:pt x="0" y="866"/>
                </a:lnTo>
                <a:cubicBezTo>
                  <a:pt x="0" y="594"/>
                  <a:pt x="220" y="374"/>
                  <a:pt x="492" y="374"/>
                </a:cubicBezTo>
                <a:lnTo>
                  <a:pt x="3123" y="374"/>
                </a:lnTo>
                <a:lnTo>
                  <a:pt x="3123" y="0"/>
                </a:lnTo>
                <a:close/>
              </a:path>
            </a:pathLst>
          </a:custGeom>
          <a:gradFill>
            <a:gsLst>
              <a:gs pos="25000">
                <a:schemeClr val="accent2">
                  <a:lumMod val="60000"/>
                  <a:lumOff val="40000"/>
                  <a:alpha val="100000"/>
                </a:schemeClr>
              </a:gs>
              <a:gs pos="90000">
                <a:schemeClr val="accent2">
                  <a:alpha val="100000"/>
                </a:schemeClr>
              </a:gs>
            </a:gsLst>
            <a:lin ang="0" scaled="0"/>
          </a:gradFill>
          <a:ln>
            <a:noFill/>
          </a:ln>
          <a:effectLst>
            <a:outerShdw blurRad="50800" dist="38100" dir="2700000" algn="tl"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71755" rIns="360045"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a:solidFill>
                  <a:srgbClr val="FFFFFF"/>
                </a:solidFill>
                <a:latin typeface="+mj-ea"/>
                <a:ea typeface="+mj-ea"/>
                <a:sym typeface="+mn-ea"/>
              </a:rPr>
              <a:t>解决策略</a:t>
            </a:r>
            <a:endParaRPr lang="zh-CN" altLang="en-US" sz="2400" b="1">
              <a:solidFill>
                <a:srgbClr val="FFFFFF"/>
              </a:solidFill>
              <a:latin typeface="+mj-ea"/>
              <a:ea typeface="+mj-ea"/>
              <a:sym typeface="+mn-ea"/>
            </a:endParaRPr>
          </a:p>
        </p:txBody>
      </p:sp>
      <p:sp>
        <p:nvSpPr>
          <p:cNvPr id="12" name="直角三角形 11"/>
          <p:cNvSpPr/>
          <p:nvPr>
            <p:custDataLst>
              <p:tags r:id="rId6"/>
            </p:custDataLst>
          </p:nvPr>
        </p:nvSpPr>
        <p:spPr>
          <a:xfrm rot="10800000">
            <a:off x="6182996" y="4009708"/>
            <a:ext cx="352266" cy="3522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5" name="图片 4" descr="问题"/>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15" y="1729105"/>
            <a:ext cx="542925" cy="542925"/>
          </a:xfrm>
          <a:prstGeom prst="rect">
            <a:avLst/>
          </a:prstGeom>
        </p:spPr>
      </p:pic>
      <p:pic>
        <p:nvPicPr>
          <p:cNvPr id="6" name="图片 5" descr="解锁_方法"/>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7040" y="4679315"/>
            <a:ext cx="455295" cy="455295"/>
          </a:xfrm>
          <a:prstGeom prst="rect">
            <a:avLst/>
          </a:prstGeom>
        </p:spPr>
      </p:pic>
      <p:sp>
        <p:nvSpPr>
          <p:cNvPr id="9" name="矩形 8"/>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dirty="0">
                <a:sym typeface="+mn-ea"/>
              </a:rPr>
              <a:t>高度动态的用户界面</a:t>
            </a:r>
            <a:endParaRPr lang="zh-CN" altLang="en-US" dirty="0">
              <a:sym typeface="+mn-ea"/>
            </a:endParaRPr>
          </a:p>
        </p:txBody>
      </p:sp>
      <p:sp>
        <p:nvSpPr>
          <p:cNvPr id="2" name="单圆角矩形 1"/>
          <p:cNvSpPr/>
          <p:nvPr>
            <p:custDataLst>
              <p:tags r:id="rId2"/>
            </p:custDataLst>
          </p:nvPr>
        </p:nvSpPr>
        <p:spPr>
          <a:xfrm flipH="1">
            <a:off x="1888490" y="3427413"/>
            <a:ext cx="4512239" cy="907407"/>
          </a:xfrm>
          <a:prstGeom prst="round1Rect">
            <a:avLst>
              <a:gd name="adj" fmla="val 50000"/>
            </a:avLst>
          </a:prstGeom>
          <a:gradFill>
            <a:gsLst>
              <a:gs pos="90000">
                <a:schemeClr val="accent1">
                  <a:lumMod val="60000"/>
                  <a:lumOff val="40000"/>
                  <a:alpha val="100000"/>
                </a:schemeClr>
              </a:gs>
              <a:gs pos="0">
                <a:schemeClr val="accent1">
                  <a:alpha val="100000"/>
                </a:schemeClr>
              </a:gs>
            </a:gsLst>
            <a:lin ang="2700000" scaled="0"/>
          </a:gradFill>
          <a:ln>
            <a:noFill/>
          </a:ln>
          <a:effectLst>
            <a:outerShdw blurRad="508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107950" rIns="288290"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sym typeface="+mn-ea"/>
              </a:rPr>
              <a:t>难点</a:t>
            </a:r>
            <a:endParaRPr lang="zh-CN" altLang="en-US" sz="2400" b="1" dirty="0">
              <a:solidFill>
                <a:srgbClr val="FFFFFF"/>
              </a:solidFill>
              <a:latin typeface="+mj-ea"/>
              <a:ea typeface="+mj-ea"/>
              <a:sym typeface="+mn-ea"/>
            </a:endParaRPr>
          </a:p>
        </p:txBody>
      </p:sp>
      <p:sp>
        <p:nvSpPr>
          <p:cNvPr id="8" name="正文"/>
          <p:cNvSpPr txBox="1"/>
          <p:nvPr>
            <p:custDataLst>
              <p:tags r:id="rId3"/>
            </p:custDataLst>
          </p:nvPr>
        </p:nvSpPr>
        <p:spPr>
          <a:xfrm>
            <a:off x="1730375" y="1595755"/>
            <a:ext cx="7478395" cy="1030605"/>
          </a:xfrm>
          <a:prstGeom prst="rect">
            <a:avLst/>
          </a:prstGeom>
          <a:noFill/>
        </p:spPr>
        <p:txBody>
          <a:bodyPr wrap="square" lIns="0" tIns="0" rIns="0" bIns="0" rtlCol="0" anchor="b" anchorCtr="0"/>
          <a:lstStyle/>
          <a:p>
            <a:pPr lvl="0" algn="l">
              <a:lnSpc>
                <a:spcPct val="130000"/>
              </a:lnSpc>
              <a:buClrTx/>
              <a:buSzTx/>
              <a:buFontTx/>
            </a:pPr>
            <a:r>
              <a:rPr lang="zh-CN" altLang="en-US" sz="2000">
                <a:solidFill>
                  <a:srgbClr val="0E0E0E"/>
                </a:solidFill>
                <a:sym typeface="+mn-ea"/>
              </a:rPr>
              <a:t>在</a:t>
            </a:r>
            <a:r>
              <a:rPr lang="en-US" altLang="zh-CN" sz="2000">
                <a:solidFill>
                  <a:srgbClr val="0E0E0E"/>
                </a:solidFill>
                <a:sym typeface="+mn-ea"/>
              </a:rPr>
              <a:t>GitHub</a:t>
            </a:r>
            <a:r>
              <a:rPr lang="zh-CN" altLang="en-US" sz="2000">
                <a:solidFill>
                  <a:srgbClr val="0E0E0E"/>
                </a:solidFill>
                <a:sym typeface="+mn-ea"/>
              </a:rPr>
              <a:t>原生界面中</a:t>
            </a:r>
            <a:r>
              <a:rPr lang="zh-CN" altLang="en-US" sz="2000" b="1">
                <a:solidFill>
                  <a:srgbClr val="C00000"/>
                </a:solidFill>
                <a:sym typeface="+mn-ea"/>
              </a:rPr>
              <a:t>无缝集成复杂的交互式元素</a:t>
            </a:r>
            <a:r>
              <a:rPr lang="zh-CN" altLang="en-US" sz="2000">
                <a:solidFill>
                  <a:srgbClr val="0E0E0E"/>
                </a:solidFill>
                <a:sym typeface="+mn-ea"/>
              </a:rPr>
              <a:t>，</a:t>
            </a:r>
            <a:r>
              <a:rPr lang="zh-CN" altLang="en-US">
                <a:solidFill>
                  <a:srgbClr val="0E0E0E"/>
                </a:solidFill>
                <a:sym typeface="+mn-ea"/>
              </a:rPr>
              <a:t>如图谱和弹窗</a:t>
            </a:r>
            <a:r>
              <a:rPr lang="zh-CN" altLang="en-US" sz="2000">
                <a:solidFill>
                  <a:srgbClr val="0E0E0E"/>
                </a:solidFill>
                <a:sym typeface="+mn-ea"/>
              </a:rPr>
              <a:t>，且要</a:t>
            </a:r>
            <a:r>
              <a:rPr lang="zh-CN" altLang="en-US" sz="2000" b="1">
                <a:solidFill>
                  <a:srgbClr val="C00000"/>
                </a:solidFill>
                <a:sym typeface="+mn-ea"/>
              </a:rPr>
              <a:t>保持响应速度</a:t>
            </a:r>
            <a:endParaRPr lang="zh-CN" altLang="en-US" sz="2000" b="1" spc="130" dirty="0">
              <a:ln>
                <a:noFill/>
                <a:prstDash val="sysDot"/>
              </a:ln>
              <a:solidFill>
                <a:srgbClr val="C00000"/>
              </a:solidFill>
              <a:latin typeface="+mn-ea"/>
              <a:ea typeface="+mn-ea"/>
              <a:sym typeface="+mn-ea"/>
            </a:endParaRPr>
          </a:p>
        </p:txBody>
      </p:sp>
      <p:sp>
        <p:nvSpPr>
          <p:cNvPr id="10" name="正文"/>
          <p:cNvSpPr txBox="1"/>
          <p:nvPr>
            <p:custDataLst>
              <p:tags r:id="rId4"/>
            </p:custDataLst>
          </p:nvPr>
        </p:nvSpPr>
        <p:spPr>
          <a:xfrm>
            <a:off x="5181600" y="4766945"/>
            <a:ext cx="6558280" cy="985520"/>
          </a:xfrm>
          <a:prstGeom prst="rect">
            <a:avLst/>
          </a:prstGeom>
          <a:noFill/>
        </p:spPr>
        <p:txBody>
          <a:bodyPr wrap="square" lIns="0" tIns="0" rIns="0" bIns="0" rtlCol="0" anchor="t" anchorCtr="0"/>
          <a:lstStyle/>
          <a:p>
            <a:pPr lvl="0" algn="l">
              <a:lnSpc>
                <a:spcPct val="130000"/>
              </a:lnSpc>
              <a:buClrTx/>
              <a:buSzTx/>
              <a:buFontTx/>
            </a:pPr>
            <a:r>
              <a:rPr lang="zh-CN" altLang="en-US" sz="2000">
                <a:solidFill>
                  <a:srgbClr val="0E0E0E"/>
                </a:solidFill>
                <a:sym typeface="+mn-ea"/>
              </a:rPr>
              <a:t>采用轻量级的前端框架</a:t>
            </a:r>
            <a:r>
              <a:rPr lang="en-US" altLang="zh-CN" sz="2000">
                <a:solidFill>
                  <a:srgbClr val="0E0E0E"/>
                </a:solidFill>
                <a:sym typeface="+mn-ea"/>
              </a:rPr>
              <a:t>React</a:t>
            </a:r>
            <a:r>
              <a:rPr lang="zh-CN" altLang="en-US" sz="2000">
                <a:solidFill>
                  <a:srgbClr val="0E0E0E"/>
                </a:solidFill>
                <a:sym typeface="+mn-ea"/>
              </a:rPr>
              <a:t>和独特的特征加载机制</a:t>
            </a:r>
            <a:r>
              <a:rPr lang="en-US" altLang="zh-CN" sz="2000">
                <a:solidFill>
                  <a:srgbClr val="0E0E0E"/>
                </a:solidFill>
                <a:sym typeface="+mn-ea"/>
              </a:rPr>
              <a:t>，</a:t>
            </a:r>
            <a:r>
              <a:rPr lang="zh-CN" altLang="en-US" sz="2000">
                <a:solidFill>
                  <a:srgbClr val="0E0E0E"/>
                </a:solidFill>
                <a:sym typeface="+mn-ea"/>
              </a:rPr>
              <a:t>实现动态内容的</a:t>
            </a:r>
            <a:r>
              <a:rPr lang="zh-CN" altLang="en-US" sz="2000" b="1">
                <a:solidFill>
                  <a:schemeClr val="accent1"/>
                </a:solidFill>
                <a:sym typeface="+mn-ea"/>
              </a:rPr>
              <a:t>快速加载和渲染</a:t>
            </a:r>
            <a:r>
              <a:rPr lang="zh-CN" altLang="en-US" sz="2000">
                <a:solidFill>
                  <a:srgbClr val="0E0E0E"/>
                </a:solidFill>
                <a:sym typeface="+mn-ea"/>
              </a:rPr>
              <a:t>，并确保与</a:t>
            </a:r>
            <a:r>
              <a:rPr lang="en-US" altLang="zh-CN" sz="2000">
                <a:solidFill>
                  <a:srgbClr val="0E0E0E"/>
                </a:solidFill>
                <a:sym typeface="+mn-ea"/>
              </a:rPr>
              <a:t>GitHub</a:t>
            </a:r>
            <a:r>
              <a:rPr lang="zh-CN" altLang="en-US" sz="2000">
                <a:solidFill>
                  <a:srgbClr val="0E0E0E"/>
                </a:solidFill>
                <a:sym typeface="+mn-ea"/>
              </a:rPr>
              <a:t>界面的样式</a:t>
            </a:r>
            <a:r>
              <a:rPr lang="zh-CN" altLang="en-US" sz="2000" b="1">
                <a:solidFill>
                  <a:schemeClr val="accent1"/>
                </a:solidFill>
                <a:sym typeface="+mn-ea"/>
              </a:rPr>
              <a:t>一致性</a:t>
            </a:r>
            <a:endParaRPr lang="zh-CN" altLang="en-US" sz="2400" b="1">
              <a:solidFill>
                <a:schemeClr val="accent1"/>
              </a:solidFill>
              <a:ea typeface="+mn-ea"/>
              <a:sym typeface="+mn-ea"/>
            </a:endParaRPr>
          </a:p>
        </p:txBody>
      </p:sp>
      <p:sp>
        <p:nvSpPr>
          <p:cNvPr id="11" name="任意多边形 10"/>
          <p:cNvSpPr/>
          <p:nvPr>
            <p:custDataLst>
              <p:tags r:id="rId5"/>
            </p:custDataLst>
          </p:nvPr>
        </p:nvSpPr>
        <p:spPr>
          <a:xfrm>
            <a:off x="6048376" y="2732723"/>
            <a:ext cx="5099901" cy="1596263"/>
          </a:xfrm>
          <a:custGeom>
            <a:avLst/>
            <a:gdLst/>
            <a:ahLst/>
            <a:cxnLst>
              <a:cxn ang="3">
                <a:pos x="hc" y="t"/>
              </a:cxn>
              <a:cxn ang="cd2">
                <a:pos x="l" y="vc"/>
              </a:cxn>
              <a:cxn ang="cd4">
                <a:pos x="hc" y="b"/>
              </a:cxn>
              <a:cxn ang="0">
                <a:pos x="r" y="vc"/>
              </a:cxn>
            </a:cxnLst>
            <a:rect l="l" t="t" r="r" b="b"/>
            <a:pathLst>
              <a:path w="3988" h="1731">
                <a:moveTo>
                  <a:pt x="3123" y="0"/>
                </a:moveTo>
                <a:lnTo>
                  <a:pt x="3988" y="866"/>
                </a:lnTo>
                <a:lnTo>
                  <a:pt x="3122" y="1731"/>
                </a:lnTo>
                <a:lnTo>
                  <a:pt x="3122" y="1358"/>
                </a:lnTo>
                <a:lnTo>
                  <a:pt x="0" y="1358"/>
                </a:lnTo>
                <a:lnTo>
                  <a:pt x="0" y="866"/>
                </a:lnTo>
                <a:cubicBezTo>
                  <a:pt x="0" y="594"/>
                  <a:pt x="220" y="374"/>
                  <a:pt x="492" y="374"/>
                </a:cubicBezTo>
                <a:lnTo>
                  <a:pt x="3123" y="374"/>
                </a:lnTo>
                <a:lnTo>
                  <a:pt x="3123" y="0"/>
                </a:lnTo>
                <a:close/>
              </a:path>
            </a:pathLst>
          </a:custGeom>
          <a:gradFill>
            <a:gsLst>
              <a:gs pos="25000">
                <a:schemeClr val="accent2">
                  <a:lumMod val="60000"/>
                  <a:lumOff val="40000"/>
                  <a:alpha val="100000"/>
                </a:schemeClr>
              </a:gs>
              <a:gs pos="90000">
                <a:schemeClr val="accent2">
                  <a:alpha val="100000"/>
                </a:schemeClr>
              </a:gs>
            </a:gsLst>
            <a:lin ang="0" scaled="0"/>
          </a:gradFill>
          <a:ln>
            <a:noFill/>
          </a:ln>
          <a:effectLst>
            <a:outerShdw blurRad="50800" dist="38100" dir="2700000" algn="tl"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71755" rIns="360045"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a:solidFill>
                  <a:srgbClr val="FFFFFF"/>
                </a:solidFill>
                <a:latin typeface="+mj-ea"/>
                <a:ea typeface="+mj-ea"/>
                <a:sym typeface="+mn-ea"/>
              </a:rPr>
              <a:t>解决策略</a:t>
            </a:r>
            <a:endParaRPr lang="zh-CN" altLang="en-US" sz="2400" b="1">
              <a:solidFill>
                <a:srgbClr val="FFFFFF"/>
              </a:solidFill>
              <a:latin typeface="+mj-ea"/>
              <a:ea typeface="+mj-ea"/>
              <a:sym typeface="+mn-ea"/>
            </a:endParaRPr>
          </a:p>
        </p:txBody>
      </p:sp>
      <p:sp>
        <p:nvSpPr>
          <p:cNvPr id="12" name="直角三角形 11"/>
          <p:cNvSpPr/>
          <p:nvPr>
            <p:custDataLst>
              <p:tags r:id="rId6"/>
            </p:custDataLst>
          </p:nvPr>
        </p:nvSpPr>
        <p:spPr>
          <a:xfrm rot="10800000">
            <a:off x="6048376" y="3982403"/>
            <a:ext cx="352266" cy="3522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5" name="图片 4" descr="问题"/>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945" y="1729105"/>
            <a:ext cx="542925" cy="542925"/>
          </a:xfrm>
          <a:prstGeom prst="rect">
            <a:avLst/>
          </a:prstGeom>
        </p:spPr>
      </p:pic>
      <p:pic>
        <p:nvPicPr>
          <p:cNvPr id="6" name="图片 5" descr="解锁_方法"/>
          <p:cNvPicPr>
            <a:picLocks noChangeAspect="1"/>
          </p:cNvPicPr>
          <p:nvPr/>
        </p:nvPicPr>
        <p:blipFill>
          <a:blip r:embed="rId9"/>
          <a:stretch>
            <a:fillRect/>
          </a:stretch>
        </p:blipFill>
        <p:spPr>
          <a:xfrm>
            <a:off x="4458335" y="4679315"/>
            <a:ext cx="455295" cy="455295"/>
          </a:xfrm>
          <a:prstGeom prst="rect">
            <a:avLst/>
          </a:prstGeom>
        </p:spPr>
      </p:pic>
      <p:sp>
        <p:nvSpPr>
          <p:cNvPr id="9" name="矩形 8"/>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a:t>HyperCRX</a:t>
            </a:r>
            <a:br>
              <a:rPr lang="zh-CN" altLang="en-US"/>
            </a:br>
            <a:r>
              <a:rPr lang="zh-CN" altLang="en-US"/>
              <a:t>设计方案</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04</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标注 16"/>
          <p:cNvSpPr/>
          <p:nvPr>
            <p:custDataLst>
              <p:tags r:id="rId1"/>
            </p:custDataLst>
          </p:nvPr>
        </p:nvSpPr>
        <p:spPr>
          <a:xfrm>
            <a:off x="6720840" y="1473835"/>
            <a:ext cx="4321175" cy="2037080"/>
          </a:xfrm>
          <a:prstGeom prst="wedgeRectCallout">
            <a:avLst>
              <a:gd name="adj1" fmla="val -55422"/>
              <a:gd name="adj2" fmla="val 5236"/>
            </a:avLst>
          </a:prstGeom>
          <a:solidFill>
            <a:schemeClr val="bg1"/>
          </a:solidFill>
          <a:ln w="12700" cap="flat" cmpd="sng">
            <a:solidFill>
              <a:schemeClr val="accent1">
                <a:shade val="50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流程图: 可选过程 3"/>
          <p:cNvSpPr/>
          <p:nvPr/>
        </p:nvSpPr>
        <p:spPr>
          <a:xfrm>
            <a:off x="6841490" y="1558925"/>
            <a:ext cx="3940175" cy="837565"/>
          </a:xfrm>
          <a:prstGeom prst="flowChartAlternateProcess">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标题 5"/>
          <p:cNvSpPr>
            <a:spLocks noGrp="1"/>
          </p:cNvSpPr>
          <p:nvPr>
            <p:ph type="title"/>
            <p:custDataLst>
              <p:tags r:id="rId2"/>
            </p:custDataLst>
          </p:nvPr>
        </p:nvSpPr>
        <p:spPr>
          <a:xfrm>
            <a:off x="695960" y="360045"/>
            <a:ext cx="8252460" cy="720090"/>
          </a:xfrm>
        </p:spPr>
        <p:txBody>
          <a:bodyPr/>
          <a:lstStyle/>
          <a:p>
            <a:r>
              <a:rPr lang="zh-CN" altLang="en-US"/>
              <a:t>特征加载</a:t>
            </a:r>
            <a:r>
              <a:rPr lang="zh-CN" altLang="en-US"/>
              <a:t>机制</a:t>
            </a:r>
            <a:endParaRPr lang="zh-CN" altLang="en-US"/>
          </a:p>
        </p:txBody>
      </p:sp>
      <p:sp>
        <p:nvSpPr>
          <p:cNvPr id="14" name="文本框 13"/>
          <p:cNvSpPr txBox="1"/>
          <p:nvPr/>
        </p:nvSpPr>
        <p:spPr>
          <a:xfrm>
            <a:off x="687705" y="4595495"/>
            <a:ext cx="3683000" cy="1198880"/>
          </a:xfrm>
          <a:prstGeom prst="rect">
            <a:avLst/>
          </a:prstGeom>
          <a:noFill/>
        </p:spPr>
        <p:txBody>
          <a:bodyPr wrap="square" rtlCol="0">
            <a:spAutoFit/>
          </a:bodyPr>
          <a:p>
            <a:r>
              <a:rPr>
                <a:solidFill>
                  <a:srgbClr val="0E0E0E"/>
                </a:solidFill>
                <a:sym typeface="+mn-ea"/>
              </a:rPr>
              <a:t>凭借上述的特征加载机制</a:t>
            </a:r>
            <a:r>
              <a:rPr lang="en-US">
                <a:solidFill>
                  <a:srgbClr val="0E0E0E"/>
                </a:solidFill>
                <a:sym typeface="+mn-ea"/>
              </a:rPr>
              <a:t>，HyperCRX</a:t>
            </a:r>
            <a:r>
              <a:rPr lang="zh-CN" altLang="en-US">
                <a:solidFill>
                  <a:srgbClr val="0E0E0E"/>
                </a:solidFill>
                <a:sym typeface="+mn-ea"/>
              </a:rPr>
              <a:t>能够无缝运行现有特征</a:t>
            </a:r>
            <a:r>
              <a:rPr lang="en-US" altLang="zh-CN">
                <a:solidFill>
                  <a:srgbClr val="0E0E0E"/>
                </a:solidFill>
                <a:sym typeface="+mn-ea"/>
              </a:rPr>
              <a:t>，</a:t>
            </a:r>
            <a:r>
              <a:rPr lang="zh-CN" altLang="en-US">
                <a:solidFill>
                  <a:srgbClr val="0E0E0E"/>
                </a:solidFill>
                <a:sym typeface="+mn-ea"/>
              </a:rPr>
              <a:t>并为未来适应新特征做好了准备</a:t>
            </a:r>
            <a:r>
              <a:rPr lang="en-US" altLang="zh-CN">
                <a:solidFill>
                  <a:srgbClr val="0E0E0E"/>
                </a:solidFill>
                <a:sym typeface="+mn-ea"/>
              </a:rPr>
              <a:t>，</a:t>
            </a:r>
            <a:r>
              <a:rPr lang="zh-CN" altLang="en-US">
                <a:solidFill>
                  <a:srgbClr val="0E0E0E"/>
                </a:solidFill>
                <a:sym typeface="+mn-ea"/>
              </a:rPr>
              <a:t>增强了整体功能</a:t>
            </a:r>
            <a:r>
              <a:rPr lang="en-US" altLang="zh-CN">
                <a:solidFill>
                  <a:srgbClr val="0E0E0E"/>
                </a:solidFill>
                <a:sym typeface="+mn-ea"/>
              </a:rPr>
              <a:t>。</a:t>
            </a:r>
            <a:endParaRPr lang="en-US" altLang="zh-CN">
              <a:solidFill>
                <a:srgbClr val="0E0E0E"/>
              </a:solidFill>
              <a:sym typeface="+mn-ea"/>
            </a:endParaRPr>
          </a:p>
        </p:txBody>
      </p:sp>
      <p:sp>
        <p:nvSpPr>
          <p:cNvPr id="15" name="文本框 14"/>
          <p:cNvSpPr txBox="1"/>
          <p:nvPr/>
        </p:nvSpPr>
        <p:spPr>
          <a:xfrm>
            <a:off x="687705" y="1716405"/>
            <a:ext cx="3683000" cy="2306955"/>
          </a:xfrm>
          <a:prstGeom prst="rect">
            <a:avLst/>
          </a:prstGeom>
          <a:noFill/>
        </p:spPr>
        <p:txBody>
          <a:bodyPr wrap="square" rtlCol="0">
            <a:spAutoFit/>
          </a:bodyPr>
          <a:p>
            <a:r>
              <a:rPr lang="en-US" altLang="zh-CN"/>
              <a:t>HyperCRX</a:t>
            </a:r>
            <a:r>
              <a:rPr lang="zh-CN" altLang="en-US"/>
              <a:t>提供了一个选项页面</a:t>
            </a:r>
            <a:r>
              <a:rPr lang="en-US" altLang="zh-CN"/>
              <a:t>，</a:t>
            </a:r>
            <a:r>
              <a:rPr lang="zh-CN" altLang="en-US"/>
              <a:t>允许用户换功能</a:t>
            </a:r>
            <a:r>
              <a:rPr lang="en-US" altLang="zh-CN"/>
              <a:t>。</a:t>
            </a:r>
            <a:r>
              <a:rPr lang="zh-CN" altLang="en-US"/>
              <a:t>在执行之前</a:t>
            </a:r>
            <a:r>
              <a:rPr lang="en-US" altLang="zh-CN"/>
              <a:t>，</a:t>
            </a:r>
            <a:r>
              <a:rPr lang="zh-CN" altLang="en-US"/>
              <a:t>会检查每个功能是否启用</a:t>
            </a:r>
            <a:r>
              <a:rPr lang="en-US" altLang="zh-CN"/>
              <a:t>。</a:t>
            </a:r>
            <a:r>
              <a:rPr lang="zh-CN" altLang="en-US"/>
              <a:t>未启用的内容会被特征管理器直接忽略</a:t>
            </a:r>
            <a:r>
              <a:rPr lang="en-US" altLang="zh-CN"/>
              <a:t>。</a:t>
            </a:r>
            <a:r>
              <a:rPr lang="zh-CN" altLang="en-US"/>
              <a:t>对于已启用的功能</a:t>
            </a:r>
            <a:r>
              <a:rPr lang="en-US" altLang="zh-CN"/>
              <a:t>，</a:t>
            </a:r>
            <a:r>
              <a:rPr lang="zh-CN" altLang="en-US"/>
              <a:t>特征管理器会执行两项任务</a:t>
            </a:r>
            <a:r>
              <a:rPr lang="en-US" altLang="zh-CN"/>
              <a:t>。</a:t>
            </a:r>
            <a:r>
              <a:rPr lang="zh-CN" altLang="en-US"/>
              <a:t>一是立即执行</a:t>
            </a:r>
            <a:r>
              <a:rPr lang="en-US" altLang="zh-CN"/>
              <a:t>，</a:t>
            </a:r>
            <a:r>
              <a:rPr lang="zh-CN" altLang="en-US"/>
              <a:t>二是为潜在的未来运行注册事件监听器</a:t>
            </a:r>
            <a:r>
              <a:rPr lang="en-US" altLang="zh-CN"/>
              <a:t>。</a:t>
            </a:r>
            <a:endParaRPr lang="zh-CN" altLang="en-US" u="sng"/>
          </a:p>
          <a:p>
            <a:endParaRPr lang="zh-CN" altLang="en-US" u="sng"/>
          </a:p>
        </p:txBody>
      </p:sp>
      <p:sp>
        <p:nvSpPr>
          <p:cNvPr id="16" name="椭圆 15"/>
          <p:cNvSpPr/>
          <p:nvPr/>
        </p:nvSpPr>
        <p:spPr>
          <a:xfrm>
            <a:off x="219075" y="445389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255905" y="156083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直接连接符 25"/>
          <p:cNvCxnSpPr/>
          <p:nvPr/>
        </p:nvCxnSpPr>
        <p:spPr>
          <a:xfrm>
            <a:off x="423545" y="4023360"/>
            <a:ext cx="3821430" cy="0"/>
          </a:xfrm>
          <a:prstGeom prst="line">
            <a:avLst/>
          </a:prstGeom>
          <a:ln w="28575" cap="rnd"/>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流程图: 可选过程 1"/>
          <p:cNvSpPr/>
          <p:nvPr/>
        </p:nvSpPr>
        <p:spPr>
          <a:xfrm>
            <a:off x="4881880" y="1541780"/>
            <a:ext cx="1495425" cy="4762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enabled?</a:t>
            </a:r>
            <a:endParaRPr lang="en-US" altLang="zh-CN"/>
          </a:p>
        </p:txBody>
      </p:sp>
      <p:sp>
        <p:nvSpPr>
          <p:cNvPr id="3" name="流程图: 可选过程 2"/>
          <p:cNvSpPr/>
          <p:nvPr>
            <p:custDataLst>
              <p:tags r:id="rId3"/>
            </p:custDataLst>
          </p:nvPr>
        </p:nvSpPr>
        <p:spPr>
          <a:xfrm>
            <a:off x="4891405" y="2284730"/>
            <a:ext cx="1495425" cy="4762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should run?</a:t>
            </a:r>
            <a:endParaRPr lang="en-US" altLang="zh-CN"/>
          </a:p>
        </p:txBody>
      </p:sp>
      <p:sp>
        <p:nvSpPr>
          <p:cNvPr id="9" name="流程图: 可选过程 8"/>
          <p:cNvSpPr/>
          <p:nvPr>
            <p:custDataLst>
              <p:tags r:id="rId4"/>
            </p:custDataLst>
          </p:nvPr>
        </p:nvSpPr>
        <p:spPr>
          <a:xfrm>
            <a:off x="4881880" y="3010535"/>
            <a:ext cx="1495425" cy="4762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init()</a:t>
            </a:r>
            <a:endParaRPr lang="en-US" altLang="zh-CN"/>
          </a:p>
        </p:txBody>
      </p:sp>
      <p:sp>
        <p:nvSpPr>
          <p:cNvPr id="10" name="流程图: 可选过程 9"/>
          <p:cNvSpPr/>
          <p:nvPr>
            <p:custDataLst>
              <p:tags r:id="rId5"/>
            </p:custDataLst>
          </p:nvPr>
        </p:nvSpPr>
        <p:spPr>
          <a:xfrm>
            <a:off x="4891405" y="3770630"/>
            <a:ext cx="6374130" cy="4762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document.addEventListener(‘turbo:render’,throttledHandler)</a:t>
            </a:r>
            <a:endParaRPr lang="en-US" altLang="zh-CN"/>
          </a:p>
        </p:txBody>
      </p:sp>
      <p:sp>
        <p:nvSpPr>
          <p:cNvPr id="13" name="矩形标注 12"/>
          <p:cNvSpPr/>
          <p:nvPr>
            <p:custDataLst>
              <p:tags r:id="rId6"/>
            </p:custDataLst>
          </p:nvPr>
        </p:nvSpPr>
        <p:spPr>
          <a:xfrm>
            <a:off x="4881880" y="4479290"/>
            <a:ext cx="6194425" cy="1955165"/>
          </a:xfrm>
          <a:prstGeom prst="wedgeRectCallout">
            <a:avLst>
              <a:gd name="adj1" fmla="val 19205"/>
              <a:gd name="adj2" fmla="val -58574"/>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6888480" y="1560830"/>
            <a:ext cx="1370330" cy="375285"/>
          </a:xfrm>
          <a:prstGeom prst="rect">
            <a:avLst/>
          </a:prstGeom>
          <a:noFill/>
        </p:spPr>
        <p:txBody>
          <a:bodyPr wrap="square" rtlCol="0">
            <a:noAutofit/>
          </a:bodyPr>
          <a:p>
            <a:r>
              <a:rPr lang="en-US" altLang="zh-CN"/>
              <a:t>asLong</a:t>
            </a:r>
            <a:r>
              <a:rPr lang="en-US" altLang="zh-CN"/>
              <a:t>As</a:t>
            </a:r>
            <a:endParaRPr lang="en-US" altLang="zh-CN"/>
          </a:p>
        </p:txBody>
      </p:sp>
      <p:sp>
        <p:nvSpPr>
          <p:cNvPr id="19" name="文本框 18"/>
          <p:cNvSpPr txBox="1"/>
          <p:nvPr/>
        </p:nvSpPr>
        <p:spPr>
          <a:xfrm>
            <a:off x="8258810" y="1567815"/>
            <a:ext cx="926465" cy="375285"/>
          </a:xfrm>
          <a:prstGeom prst="rect">
            <a:avLst/>
          </a:prstGeom>
          <a:noFill/>
        </p:spPr>
        <p:txBody>
          <a:bodyPr wrap="square" rtlCol="0">
            <a:noAutofit/>
          </a:bodyPr>
          <a:p>
            <a:r>
              <a:rPr lang="en-US" altLang="zh-CN"/>
              <a:t>include</a:t>
            </a:r>
            <a:endParaRPr lang="en-US" altLang="zh-CN"/>
          </a:p>
        </p:txBody>
      </p:sp>
      <p:sp>
        <p:nvSpPr>
          <p:cNvPr id="20" name="文本框 19"/>
          <p:cNvSpPr txBox="1"/>
          <p:nvPr/>
        </p:nvSpPr>
        <p:spPr>
          <a:xfrm>
            <a:off x="9376410" y="1567815"/>
            <a:ext cx="1665605" cy="375285"/>
          </a:xfrm>
          <a:prstGeom prst="rect">
            <a:avLst/>
          </a:prstGeom>
          <a:noFill/>
        </p:spPr>
        <p:txBody>
          <a:bodyPr wrap="square" rtlCol="0">
            <a:noAutofit/>
          </a:bodyPr>
          <a:p>
            <a:r>
              <a:rPr lang="en-US" altLang="zh-CN"/>
              <a:t>exclude</a:t>
            </a:r>
            <a:endParaRPr lang="en-US" altLang="zh-CN"/>
          </a:p>
        </p:txBody>
      </p:sp>
      <p:sp>
        <p:nvSpPr>
          <p:cNvPr id="21" name="文本框 20"/>
          <p:cNvSpPr txBox="1"/>
          <p:nvPr>
            <p:custDataLst>
              <p:tags r:id="rId7"/>
            </p:custDataLst>
          </p:nvPr>
        </p:nvSpPr>
        <p:spPr>
          <a:xfrm>
            <a:off x="7934960" y="2008505"/>
            <a:ext cx="1809750" cy="375285"/>
          </a:xfrm>
          <a:prstGeom prst="rect">
            <a:avLst/>
          </a:prstGeom>
          <a:noFill/>
        </p:spPr>
        <p:txBody>
          <a:bodyPr wrap="square" rtlCol="0">
            <a:noAutofit/>
          </a:bodyPr>
          <a:p>
            <a:r>
              <a:rPr lang="en-US" altLang="zh-CN"/>
              <a:t>must be true</a:t>
            </a:r>
            <a:endParaRPr lang="en-US" altLang="zh-CN"/>
          </a:p>
        </p:txBody>
      </p:sp>
      <p:sp>
        <p:nvSpPr>
          <p:cNvPr id="28" name="流程图: 可选过程 27"/>
          <p:cNvSpPr/>
          <p:nvPr/>
        </p:nvSpPr>
        <p:spPr>
          <a:xfrm>
            <a:off x="6999605" y="2750820"/>
            <a:ext cx="3680460" cy="57531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shouldFeatureRun -&gt; true</a:t>
            </a:r>
            <a:endParaRPr lang="en-US" altLang="zh-CN"/>
          </a:p>
        </p:txBody>
      </p:sp>
      <p:sp>
        <p:nvSpPr>
          <p:cNvPr id="29" name="流程图: 可选过程 28"/>
          <p:cNvSpPr/>
          <p:nvPr/>
        </p:nvSpPr>
        <p:spPr>
          <a:xfrm>
            <a:off x="5251450" y="5186680"/>
            <a:ext cx="1370965" cy="3746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should run?</a:t>
            </a:r>
            <a:endParaRPr lang="en-US" altLang="zh-CN"/>
          </a:p>
        </p:txBody>
      </p:sp>
      <p:sp>
        <p:nvSpPr>
          <p:cNvPr id="30" name="流程图: 可选过程 29"/>
          <p:cNvSpPr/>
          <p:nvPr>
            <p:custDataLst>
              <p:tags r:id="rId8"/>
            </p:custDataLst>
          </p:nvPr>
        </p:nvSpPr>
        <p:spPr>
          <a:xfrm>
            <a:off x="5251450" y="5794375"/>
            <a:ext cx="1370965" cy="3746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init()</a:t>
            </a:r>
            <a:endParaRPr lang="en-US" altLang="zh-CN"/>
          </a:p>
        </p:txBody>
      </p:sp>
      <p:sp>
        <p:nvSpPr>
          <p:cNvPr id="31" name="流程图: 可选过程 30"/>
          <p:cNvSpPr/>
          <p:nvPr>
            <p:custDataLst>
              <p:tags r:id="rId9"/>
            </p:custDataLst>
          </p:nvPr>
        </p:nvSpPr>
        <p:spPr>
          <a:xfrm>
            <a:off x="9185275" y="5198745"/>
            <a:ext cx="1494790" cy="358775"/>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restore visit?</a:t>
            </a:r>
            <a:endParaRPr lang="en-US" altLang="zh-CN"/>
          </a:p>
        </p:txBody>
      </p:sp>
      <p:sp>
        <p:nvSpPr>
          <p:cNvPr id="32" name="流程图: 可选过程 31"/>
          <p:cNvSpPr/>
          <p:nvPr>
            <p:custDataLst>
              <p:tags r:id="rId10"/>
            </p:custDataLst>
          </p:nvPr>
        </p:nvSpPr>
        <p:spPr>
          <a:xfrm>
            <a:off x="9176385" y="5810885"/>
            <a:ext cx="1494790" cy="37465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restore()</a:t>
            </a:r>
            <a:endParaRPr lang="en-US" altLang="zh-CN"/>
          </a:p>
        </p:txBody>
      </p:sp>
      <p:sp>
        <p:nvSpPr>
          <p:cNvPr id="33" name="流程图: 可选过程 32"/>
          <p:cNvSpPr/>
          <p:nvPr/>
        </p:nvSpPr>
        <p:spPr>
          <a:xfrm>
            <a:off x="7156450" y="4752975"/>
            <a:ext cx="1494790" cy="55880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turbo:render</a:t>
            </a:r>
            <a:endParaRPr lang="en-US" altLang="zh-CN"/>
          </a:p>
        </p:txBody>
      </p:sp>
      <p:sp>
        <p:nvSpPr>
          <p:cNvPr id="34" name="流程图: 决策 33"/>
          <p:cNvSpPr/>
          <p:nvPr/>
        </p:nvSpPr>
        <p:spPr>
          <a:xfrm>
            <a:off x="6836410" y="5551805"/>
            <a:ext cx="2125980" cy="770255"/>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exist(id)?</a:t>
            </a:r>
            <a:endParaRPr lang="en-US" altLang="zh-CN"/>
          </a:p>
        </p:txBody>
      </p:sp>
      <p:pic>
        <p:nvPicPr>
          <p:cNvPr id="35" name="图片 34"/>
          <p:cNvPicPr>
            <a:picLocks noChangeAspect="1"/>
          </p:cNvPicPr>
          <p:nvPr>
            <p:custDataLst>
              <p:tags r:id="rId11"/>
            </p:custDataLst>
          </p:nvPr>
        </p:nvPicPr>
        <p:blipFill>
          <a:blip r:embed="rId12"/>
          <a:stretch>
            <a:fillRect/>
          </a:stretch>
        </p:blipFill>
        <p:spPr>
          <a:xfrm>
            <a:off x="5150485" y="4529455"/>
            <a:ext cx="1652905" cy="558165"/>
          </a:xfrm>
          <a:prstGeom prst="rect">
            <a:avLst/>
          </a:prstGeom>
        </p:spPr>
      </p:pic>
      <p:pic>
        <p:nvPicPr>
          <p:cNvPr id="36" name="图片 35"/>
          <p:cNvPicPr>
            <a:picLocks noChangeAspect="1"/>
          </p:cNvPicPr>
          <p:nvPr>
            <p:custDataLst>
              <p:tags r:id="rId13"/>
            </p:custDataLst>
          </p:nvPr>
        </p:nvPicPr>
        <p:blipFill>
          <a:blip r:embed="rId14"/>
          <a:stretch>
            <a:fillRect/>
          </a:stretch>
        </p:blipFill>
        <p:spPr>
          <a:xfrm>
            <a:off x="9349105" y="4520565"/>
            <a:ext cx="1200150" cy="539115"/>
          </a:xfrm>
          <a:prstGeom prst="rect">
            <a:avLst/>
          </a:prstGeom>
        </p:spPr>
      </p:pic>
      <p:cxnSp>
        <p:nvCxnSpPr>
          <p:cNvPr id="37" name="直接箭头连接符 36"/>
          <p:cNvCxnSpPr>
            <a:stCxn id="2" idx="2"/>
            <a:endCxn id="3" idx="0"/>
          </p:cNvCxnSpPr>
          <p:nvPr/>
        </p:nvCxnSpPr>
        <p:spPr>
          <a:xfrm>
            <a:off x="5629910" y="2018030"/>
            <a:ext cx="9525" cy="2667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stCxn id="3" idx="2"/>
            <a:endCxn id="9" idx="0"/>
          </p:cNvCxnSpPr>
          <p:nvPr/>
        </p:nvCxnSpPr>
        <p:spPr>
          <a:xfrm flipH="1">
            <a:off x="5629910" y="2760980"/>
            <a:ext cx="9525" cy="249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a:stCxn id="21" idx="2"/>
            <a:endCxn id="28" idx="0"/>
          </p:cNvCxnSpPr>
          <p:nvPr/>
        </p:nvCxnSpPr>
        <p:spPr>
          <a:xfrm>
            <a:off x="8839835" y="2383790"/>
            <a:ext cx="0" cy="367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a:stCxn id="33" idx="2"/>
            <a:endCxn id="34" idx="0"/>
          </p:cNvCxnSpPr>
          <p:nvPr/>
        </p:nvCxnSpPr>
        <p:spPr>
          <a:xfrm flipH="1">
            <a:off x="7899400" y="5311775"/>
            <a:ext cx="4445" cy="240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肘形连接符 47"/>
          <p:cNvCxnSpPr>
            <a:stCxn id="34" idx="1"/>
            <a:endCxn id="29" idx="3"/>
          </p:cNvCxnSpPr>
          <p:nvPr/>
        </p:nvCxnSpPr>
        <p:spPr>
          <a:xfrm rot="10800000">
            <a:off x="6621780" y="5373370"/>
            <a:ext cx="213995" cy="563245"/>
          </a:xfrm>
          <a:prstGeom prst="bentConnector3">
            <a:avLst>
              <a:gd name="adj1" fmla="val 49852"/>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肘形连接符 48"/>
          <p:cNvCxnSpPr>
            <a:stCxn id="34" idx="3"/>
            <a:endCxn id="31" idx="1"/>
          </p:cNvCxnSpPr>
          <p:nvPr/>
        </p:nvCxnSpPr>
        <p:spPr>
          <a:xfrm flipV="1">
            <a:off x="8962390" y="5378450"/>
            <a:ext cx="222885" cy="558800"/>
          </a:xfrm>
          <a:prstGeom prst="bentConnector3">
            <a:avLst>
              <a:gd name="adj1" fmla="val 50142"/>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肘形连接符 49"/>
          <p:cNvCxnSpPr>
            <a:stCxn id="2" idx="1"/>
            <a:endCxn id="10" idx="1"/>
          </p:cNvCxnSpPr>
          <p:nvPr/>
        </p:nvCxnSpPr>
        <p:spPr>
          <a:xfrm rot="10800000" flipH="1" flipV="1">
            <a:off x="4881245" y="1779905"/>
            <a:ext cx="9525" cy="2228850"/>
          </a:xfrm>
          <a:prstGeom prst="bentConnector3">
            <a:avLst>
              <a:gd name="adj1" fmla="val -2500000"/>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a:stCxn id="29" idx="2"/>
            <a:endCxn id="30" idx="0"/>
          </p:cNvCxnSpPr>
          <p:nvPr/>
        </p:nvCxnSpPr>
        <p:spPr>
          <a:xfrm>
            <a:off x="5937250" y="5561330"/>
            <a:ext cx="0" cy="2330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a:stCxn id="31" idx="2"/>
            <a:endCxn id="32" idx="0"/>
          </p:cNvCxnSpPr>
          <p:nvPr/>
        </p:nvCxnSpPr>
        <p:spPr>
          <a:xfrm flipH="1">
            <a:off x="9923780" y="5557520"/>
            <a:ext cx="8890" cy="2533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960" y="360045"/>
            <a:ext cx="8252460" cy="720090"/>
          </a:xfrm>
        </p:spPr>
        <p:txBody>
          <a:bodyPr/>
          <a:lstStyle/>
          <a:p>
            <a:r>
              <a:rPr lang="zh-CN" altLang="en-US"/>
              <a:t>用户界面设计</a:t>
            </a:r>
            <a:endParaRPr lang="zh-CN" altLang="en-US"/>
          </a:p>
        </p:txBody>
      </p:sp>
      <p:pic>
        <p:nvPicPr>
          <p:cNvPr id="29" name="图片 28" descr="dn11"/>
          <p:cNvPicPr>
            <a:picLocks noChangeAspect="1"/>
          </p:cNvPicPr>
          <p:nvPr>
            <p:custDataLst>
              <p:tags r:id="rId2"/>
            </p:custDataLst>
          </p:nvPr>
        </p:nvPicPr>
        <p:blipFill>
          <a:blip r:embed="rId3"/>
          <a:stretch>
            <a:fillRect/>
          </a:stretch>
        </p:blipFill>
        <p:spPr>
          <a:xfrm>
            <a:off x="533400" y="5234305"/>
            <a:ext cx="1438275" cy="1090930"/>
          </a:xfrm>
          <a:prstGeom prst="rect">
            <a:avLst/>
          </a:prstGeom>
          <a:ln>
            <a:solidFill>
              <a:schemeClr val="accent1"/>
            </a:solidFill>
          </a:ln>
        </p:spPr>
      </p:pic>
      <p:pic>
        <p:nvPicPr>
          <p:cNvPr id="4" name="图片 3" descr="dn22"/>
          <p:cNvPicPr>
            <a:picLocks noChangeAspect="1"/>
          </p:cNvPicPr>
          <p:nvPr>
            <p:custDataLst>
              <p:tags r:id="rId4"/>
            </p:custDataLst>
          </p:nvPr>
        </p:nvPicPr>
        <p:blipFill>
          <a:blip r:embed="rId5"/>
          <a:stretch>
            <a:fillRect/>
          </a:stretch>
        </p:blipFill>
        <p:spPr>
          <a:xfrm>
            <a:off x="2409825" y="5234305"/>
            <a:ext cx="1309370" cy="1091565"/>
          </a:xfrm>
          <a:prstGeom prst="rect">
            <a:avLst/>
          </a:prstGeom>
          <a:ln>
            <a:solidFill>
              <a:schemeClr val="accent1"/>
            </a:solidFill>
          </a:ln>
        </p:spPr>
      </p:pic>
      <p:pic>
        <p:nvPicPr>
          <p:cNvPr id="5" name="图片 4" descr="dn33"/>
          <p:cNvPicPr>
            <a:picLocks noChangeAspect="1"/>
          </p:cNvPicPr>
          <p:nvPr>
            <p:custDataLst>
              <p:tags r:id="rId6"/>
            </p:custDataLst>
          </p:nvPr>
        </p:nvPicPr>
        <p:blipFill>
          <a:blip r:embed="rId7"/>
          <a:stretch>
            <a:fillRect/>
          </a:stretch>
        </p:blipFill>
        <p:spPr>
          <a:xfrm>
            <a:off x="4157345" y="5222875"/>
            <a:ext cx="1148715" cy="1102995"/>
          </a:xfrm>
          <a:prstGeom prst="rect">
            <a:avLst/>
          </a:prstGeom>
          <a:ln>
            <a:solidFill>
              <a:schemeClr val="accent1"/>
            </a:solidFill>
          </a:ln>
        </p:spPr>
      </p:pic>
      <p:pic>
        <p:nvPicPr>
          <p:cNvPr id="2" name="图片 1" descr="d"/>
          <p:cNvPicPr>
            <a:picLocks noChangeAspect="1"/>
          </p:cNvPicPr>
          <p:nvPr>
            <p:custDataLst>
              <p:tags r:id="rId8"/>
            </p:custDataLst>
          </p:nvPr>
        </p:nvPicPr>
        <p:blipFill>
          <a:blip r:embed="rId9"/>
          <a:srcRect t="41068" r="26391" b="40310"/>
          <a:stretch>
            <a:fillRect/>
          </a:stretch>
        </p:blipFill>
        <p:spPr>
          <a:xfrm>
            <a:off x="1719580" y="3544570"/>
            <a:ext cx="2795270" cy="1352550"/>
          </a:xfrm>
          <a:prstGeom prst="rect">
            <a:avLst/>
          </a:prstGeom>
          <a:noFill/>
          <a:ln>
            <a:solidFill>
              <a:schemeClr val="accent1"/>
            </a:solidFill>
          </a:ln>
        </p:spPr>
      </p:pic>
      <p:grpSp>
        <p:nvGrpSpPr>
          <p:cNvPr id="10" name="组合 9"/>
          <p:cNvGrpSpPr/>
          <p:nvPr/>
        </p:nvGrpSpPr>
        <p:grpSpPr>
          <a:xfrm>
            <a:off x="1187934" y="1354934"/>
            <a:ext cx="3857311" cy="1914285"/>
            <a:chOff x="12974" y="2525"/>
            <a:chExt cx="4411" cy="2189"/>
          </a:xfrm>
        </p:grpSpPr>
        <p:pic>
          <p:nvPicPr>
            <p:cNvPr id="14" name="图片 13" descr="openrank2"/>
            <p:cNvPicPr>
              <a:picLocks noChangeAspect="1"/>
            </p:cNvPicPr>
            <p:nvPr>
              <p:custDataLst>
                <p:tags r:id="rId10"/>
              </p:custDataLst>
            </p:nvPr>
          </p:nvPicPr>
          <p:blipFill>
            <a:blip r:embed="rId11"/>
            <a:srcRect l="-16356" t="4108" r="-22668"/>
            <a:stretch>
              <a:fillRect/>
            </a:stretch>
          </p:blipFill>
          <p:spPr>
            <a:xfrm>
              <a:off x="12974" y="2525"/>
              <a:ext cx="4411" cy="2189"/>
            </a:xfrm>
            <a:prstGeom prst="rect">
              <a:avLst/>
            </a:prstGeom>
            <a:ln>
              <a:solidFill>
                <a:schemeClr val="accent1"/>
              </a:solidFill>
            </a:ln>
          </p:spPr>
        </p:pic>
        <p:sp>
          <p:nvSpPr>
            <p:cNvPr id="3" name="矩形 2"/>
            <p:cNvSpPr/>
            <p:nvPr>
              <p:custDataLst>
                <p:tags r:id="rId12"/>
              </p:custDataLst>
            </p:nvPr>
          </p:nvSpPr>
          <p:spPr>
            <a:xfrm>
              <a:off x="13870" y="4425"/>
              <a:ext cx="896" cy="176"/>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文本框 10"/>
          <p:cNvSpPr txBox="1"/>
          <p:nvPr/>
        </p:nvSpPr>
        <p:spPr>
          <a:xfrm>
            <a:off x="6285230" y="1804712"/>
            <a:ext cx="5073015" cy="1014730"/>
          </a:xfrm>
          <a:prstGeom prst="rect">
            <a:avLst/>
          </a:prstGeom>
          <a:noFill/>
        </p:spPr>
        <p:txBody>
          <a:bodyPr wrap="square" rtlCol="0">
            <a:spAutoFit/>
          </a:bodyPr>
          <a:p>
            <a:pPr algn="ctr"/>
            <a:r>
              <a:rPr lang="zh-CN" altLang="en-US">
                <a:solidFill>
                  <a:srgbClr val="0E0E0E"/>
                </a:solidFill>
                <a:sym typeface="+mn-ea"/>
              </a:rPr>
              <a:t>鼠标悬停在开发者头像或姓名上时，弹出显示开发者的</a:t>
            </a:r>
            <a:r>
              <a:rPr lang="en-US" altLang="zh-CN">
                <a:solidFill>
                  <a:srgbClr val="0E0E0E"/>
                </a:solidFill>
                <a:sym typeface="+mn-ea"/>
              </a:rPr>
              <a:t>OpenRank</a:t>
            </a:r>
            <a:r>
              <a:rPr lang="zh-CN" altLang="en-US">
                <a:solidFill>
                  <a:srgbClr val="0E0E0E"/>
                </a:solidFill>
                <a:sym typeface="+mn-ea"/>
              </a:rPr>
              <a:t>值</a:t>
            </a:r>
            <a:endParaRPr lang="zh-CN" altLang="en-US">
              <a:solidFill>
                <a:srgbClr val="0E0E0E"/>
              </a:solidFill>
              <a:sym typeface="+mn-ea"/>
            </a:endParaRPr>
          </a:p>
          <a:p>
            <a:pPr algn="ctr"/>
            <a:r>
              <a:rPr lang="zh-CN" altLang="en-US" sz="2400" b="1">
                <a:gradFill>
                  <a:gsLst>
                    <a:gs pos="50000">
                      <a:schemeClr val="accent1"/>
                    </a:gs>
                    <a:gs pos="0">
                      <a:schemeClr val="accent1">
                        <a:lumMod val="25000"/>
                        <a:lumOff val="75000"/>
                      </a:schemeClr>
                    </a:gs>
                    <a:gs pos="100000">
                      <a:schemeClr val="accent1">
                        <a:lumMod val="85000"/>
                      </a:schemeClr>
                    </a:gs>
                  </a:gsLst>
                  <a:lin ang="5400000" scaled="1"/>
                </a:gradFill>
                <a:effectLst/>
                <a:sym typeface="+mn-ea"/>
              </a:rPr>
              <a:t>增强用户对开发者贡献的理解</a:t>
            </a:r>
            <a:endParaRPr lang="zh-CN" altLang="en-US" sz="2400" b="1">
              <a:gradFill>
                <a:gsLst>
                  <a:gs pos="50000">
                    <a:schemeClr val="accent1"/>
                  </a:gs>
                  <a:gs pos="0">
                    <a:schemeClr val="accent1">
                      <a:lumMod val="25000"/>
                      <a:lumOff val="75000"/>
                    </a:schemeClr>
                  </a:gs>
                  <a:gs pos="100000">
                    <a:schemeClr val="accent1">
                      <a:lumMod val="85000"/>
                    </a:schemeClr>
                  </a:gs>
                </a:gsLst>
                <a:lin ang="5400000" scaled="1"/>
              </a:gradFill>
              <a:effectLst/>
              <a:sym typeface="+mn-ea"/>
            </a:endParaRPr>
          </a:p>
        </p:txBody>
      </p:sp>
      <p:sp>
        <p:nvSpPr>
          <p:cNvPr id="12" name="左大括号 11"/>
          <p:cNvSpPr/>
          <p:nvPr/>
        </p:nvSpPr>
        <p:spPr>
          <a:xfrm rot="5400000">
            <a:off x="2846070" y="3286760"/>
            <a:ext cx="240665" cy="3557270"/>
          </a:xfrm>
          <a:prstGeom prst="leftBrace">
            <a:avLst>
              <a:gd name="adj1" fmla="val 8250"/>
              <a:gd name="adj2" fmla="val 49748"/>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533400" y="6396990"/>
            <a:ext cx="1400810" cy="306705"/>
          </a:xfrm>
          <a:prstGeom prst="rect">
            <a:avLst/>
          </a:prstGeom>
          <a:noFill/>
        </p:spPr>
        <p:txBody>
          <a:bodyPr wrap="square" rtlCol="0">
            <a:spAutoFit/>
          </a:bodyPr>
          <a:p>
            <a:pPr algn="ctr"/>
            <a:r>
              <a:rPr lang="zh-CN" altLang="en-US" sz="1400">
                <a:solidFill>
                  <a:srgbClr val="0E0E0E"/>
                </a:solidFill>
                <a:sym typeface="+mn-ea"/>
              </a:rPr>
              <a:t>开发活动图谱</a:t>
            </a:r>
            <a:endParaRPr lang="zh-CN" altLang="en-US" sz="1400">
              <a:solidFill>
                <a:srgbClr val="0E0E0E"/>
              </a:solidFill>
              <a:sym typeface="+mn-ea"/>
            </a:endParaRPr>
          </a:p>
        </p:txBody>
      </p:sp>
      <p:sp>
        <p:nvSpPr>
          <p:cNvPr id="16" name="文本框 15"/>
          <p:cNvSpPr txBox="1"/>
          <p:nvPr/>
        </p:nvSpPr>
        <p:spPr>
          <a:xfrm>
            <a:off x="2268220" y="6396990"/>
            <a:ext cx="1400810" cy="306705"/>
          </a:xfrm>
          <a:prstGeom prst="rect">
            <a:avLst/>
          </a:prstGeom>
          <a:noFill/>
        </p:spPr>
        <p:txBody>
          <a:bodyPr wrap="square" rtlCol="0">
            <a:spAutoFit/>
          </a:bodyPr>
          <a:p>
            <a:pPr algn="ctr"/>
            <a:r>
              <a:rPr lang="zh-CN" altLang="en-US" sz="1400">
                <a:solidFill>
                  <a:srgbClr val="0E0E0E"/>
                </a:solidFill>
                <a:sym typeface="+mn-ea"/>
              </a:rPr>
              <a:t>开源伙伴图谱</a:t>
            </a:r>
            <a:endParaRPr lang="zh-CN" altLang="en-US" sz="1400">
              <a:solidFill>
                <a:srgbClr val="0E0E0E"/>
              </a:solidFill>
              <a:sym typeface="+mn-ea"/>
            </a:endParaRPr>
          </a:p>
        </p:txBody>
      </p:sp>
      <p:sp>
        <p:nvSpPr>
          <p:cNvPr id="17" name="文本框 16"/>
          <p:cNvSpPr txBox="1"/>
          <p:nvPr/>
        </p:nvSpPr>
        <p:spPr>
          <a:xfrm>
            <a:off x="4003040" y="6396990"/>
            <a:ext cx="1303655" cy="306705"/>
          </a:xfrm>
          <a:prstGeom prst="rect">
            <a:avLst/>
          </a:prstGeom>
          <a:noFill/>
        </p:spPr>
        <p:txBody>
          <a:bodyPr wrap="square" rtlCol="0">
            <a:spAutoFit/>
          </a:bodyPr>
          <a:p>
            <a:pPr algn="ctr"/>
            <a:r>
              <a:rPr lang="zh-CN" altLang="en-US" sz="1400">
                <a:solidFill>
                  <a:srgbClr val="0E0E0E"/>
                </a:solidFill>
                <a:sym typeface="+mn-ea"/>
              </a:rPr>
              <a:t>开源兴趣图谱</a:t>
            </a:r>
            <a:endParaRPr lang="zh-CN" altLang="en-US" sz="1400">
              <a:solidFill>
                <a:srgbClr val="0E0E0E"/>
              </a:solidFill>
            </a:endParaRPr>
          </a:p>
        </p:txBody>
      </p:sp>
      <p:sp>
        <p:nvSpPr>
          <p:cNvPr id="18" name="文本框 17"/>
          <p:cNvSpPr txBox="1"/>
          <p:nvPr/>
        </p:nvSpPr>
        <p:spPr>
          <a:xfrm>
            <a:off x="6285230" y="4281170"/>
            <a:ext cx="5074285" cy="1568450"/>
          </a:xfrm>
          <a:prstGeom prst="rect">
            <a:avLst/>
          </a:prstGeom>
          <a:noFill/>
        </p:spPr>
        <p:txBody>
          <a:bodyPr wrap="square" rtlCol="0">
            <a:spAutoFit/>
          </a:bodyPr>
          <a:p>
            <a:r>
              <a:rPr lang="zh-CN" altLang="en-US">
                <a:solidFill>
                  <a:srgbClr val="0E0E0E"/>
                </a:solidFill>
                <a:sym typeface="+mn-ea"/>
              </a:rPr>
              <a:t>在用户个人资料页面侧边栏添加按钮，通过点击实现对开发者的</a:t>
            </a:r>
            <a:r>
              <a:rPr lang="zh-CN" altLang="en-US" sz="2400" b="1">
                <a:gradFill>
                  <a:gsLst>
                    <a:gs pos="50000">
                      <a:schemeClr val="accent1"/>
                    </a:gs>
                    <a:gs pos="0">
                      <a:schemeClr val="accent1">
                        <a:lumMod val="25000"/>
                        <a:lumOff val="75000"/>
                      </a:schemeClr>
                    </a:gs>
                    <a:gs pos="100000">
                      <a:schemeClr val="accent1">
                        <a:lumMod val="85000"/>
                      </a:schemeClr>
                    </a:gs>
                  </a:gsLst>
                  <a:lin ang="5400000" scaled="1"/>
                </a:gradFill>
                <a:effectLst/>
                <a:sym typeface="+mn-ea"/>
              </a:rPr>
              <a:t>深入洞察分析</a:t>
            </a:r>
            <a:r>
              <a:rPr lang="zh-CN" altLang="en-US">
                <a:solidFill>
                  <a:srgbClr val="0E0E0E"/>
                </a:solidFill>
                <a:sym typeface="+mn-ea"/>
              </a:rPr>
              <a:t>，展示：</a:t>
            </a:r>
            <a:endParaRPr lang="zh-CN" altLang="en-US">
              <a:solidFill>
                <a:srgbClr val="0E0E0E"/>
              </a:solidFill>
              <a:sym typeface="+mn-ea"/>
            </a:endParaRPr>
          </a:p>
          <a:p>
            <a:pPr algn="ctr"/>
            <a:r>
              <a:rPr lang="zh-CN" altLang="en-US">
                <a:solidFill>
                  <a:srgbClr val="0E0E0E"/>
                </a:solidFill>
                <a:sym typeface="+mn-ea"/>
              </a:rPr>
              <a:t>开发活动图谱</a:t>
            </a:r>
            <a:endParaRPr lang="zh-CN" altLang="en-US">
              <a:solidFill>
                <a:srgbClr val="0E0E0E"/>
              </a:solidFill>
              <a:sym typeface="+mn-ea"/>
            </a:endParaRPr>
          </a:p>
          <a:p>
            <a:pPr algn="ctr"/>
            <a:r>
              <a:rPr lang="zh-CN" altLang="en-US">
                <a:solidFill>
                  <a:srgbClr val="0E0E0E"/>
                </a:solidFill>
                <a:sym typeface="+mn-ea"/>
              </a:rPr>
              <a:t>开源伙伴图谱</a:t>
            </a:r>
            <a:endParaRPr lang="zh-CN" altLang="en-US">
              <a:solidFill>
                <a:srgbClr val="0E0E0E"/>
              </a:solidFill>
              <a:sym typeface="+mn-ea"/>
            </a:endParaRPr>
          </a:p>
          <a:p>
            <a:pPr algn="ctr"/>
            <a:r>
              <a:rPr lang="zh-CN" altLang="en-US">
                <a:solidFill>
                  <a:srgbClr val="0E0E0E"/>
                </a:solidFill>
                <a:sym typeface="+mn-ea"/>
              </a:rPr>
              <a:t>开源兴趣图谱</a:t>
            </a:r>
            <a:endParaRPr lang="zh-CN" altLang="en-US"/>
          </a:p>
        </p:txBody>
      </p:sp>
      <p:sp>
        <p:nvSpPr>
          <p:cNvPr id="25" name="椭圆 24"/>
          <p:cNvSpPr/>
          <p:nvPr/>
        </p:nvSpPr>
        <p:spPr>
          <a:xfrm>
            <a:off x="5909945" y="180467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5909945" y="428117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32300" y="3785870"/>
            <a:ext cx="7418070" cy="2541270"/>
            <a:chOff x="6697" y="2760"/>
            <a:chExt cx="11682" cy="4002"/>
          </a:xfrm>
        </p:grpSpPr>
        <p:grpSp>
          <p:nvGrpSpPr>
            <p:cNvPr id="7" name="组合 6"/>
            <p:cNvGrpSpPr/>
            <p:nvPr/>
          </p:nvGrpSpPr>
          <p:grpSpPr>
            <a:xfrm>
              <a:off x="6697" y="2760"/>
              <a:ext cx="11400" cy="4002"/>
              <a:chOff x="7138" y="2760"/>
              <a:chExt cx="11400" cy="4002"/>
            </a:xfrm>
          </p:grpSpPr>
          <p:pic>
            <p:nvPicPr>
              <p:cNvPr id="8" name="图片 7" descr="QQ20241007-200924"/>
              <p:cNvPicPr>
                <a:picLocks noChangeAspect="1"/>
              </p:cNvPicPr>
              <p:nvPr>
                <p:custDataLst>
                  <p:tags r:id="rId1"/>
                </p:custDataLst>
              </p:nvPr>
            </p:nvPicPr>
            <p:blipFill>
              <a:blip r:embed="rId2"/>
              <a:srcRect r="1153" b="32376"/>
              <a:stretch>
                <a:fillRect/>
              </a:stretch>
            </p:blipFill>
            <p:spPr>
              <a:xfrm>
                <a:off x="7138" y="2760"/>
                <a:ext cx="11400" cy="4002"/>
              </a:xfrm>
              <a:prstGeom prst="rect">
                <a:avLst/>
              </a:prstGeom>
            </p:spPr>
          </p:pic>
          <p:sp>
            <p:nvSpPr>
              <p:cNvPr id="9" name="矩形 8"/>
              <p:cNvSpPr/>
              <p:nvPr>
                <p:custDataLst>
                  <p:tags r:id="rId3"/>
                </p:custDataLst>
              </p:nvPr>
            </p:nvSpPr>
            <p:spPr>
              <a:xfrm>
                <a:off x="15165" y="4920"/>
                <a:ext cx="1960" cy="774"/>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0" name="组合 9"/>
            <p:cNvGrpSpPr/>
            <p:nvPr/>
          </p:nvGrpSpPr>
          <p:grpSpPr>
            <a:xfrm>
              <a:off x="10903" y="2760"/>
              <a:ext cx="7476" cy="2106"/>
              <a:chOff x="10903" y="2760"/>
              <a:chExt cx="7476" cy="2106"/>
            </a:xfrm>
          </p:grpSpPr>
          <p:pic>
            <p:nvPicPr>
              <p:cNvPr id="11" name="图片 10" descr="tag"/>
              <p:cNvPicPr>
                <a:picLocks noChangeAspect="1"/>
              </p:cNvPicPr>
              <p:nvPr>
                <p:custDataLst>
                  <p:tags r:id="rId4"/>
                </p:custDataLst>
              </p:nvPr>
            </p:nvPicPr>
            <p:blipFill>
              <a:blip r:embed="rId5"/>
              <a:srcRect l="1799" t="2011" r="1148" b="34544"/>
              <a:stretch>
                <a:fillRect/>
              </a:stretch>
            </p:blipFill>
            <p:spPr>
              <a:xfrm>
                <a:off x="10903" y="2760"/>
                <a:ext cx="7477" cy="2107"/>
              </a:xfrm>
              <a:prstGeom prst="rect">
                <a:avLst/>
              </a:prstGeom>
              <a:ln>
                <a:solidFill>
                  <a:schemeClr val="accent1"/>
                </a:solidFill>
              </a:ln>
            </p:spPr>
          </p:pic>
          <p:sp>
            <p:nvSpPr>
              <p:cNvPr id="12" name="矩形 11"/>
              <p:cNvSpPr/>
              <p:nvPr>
                <p:custDataLst>
                  <p:tags r:id="rId6"/>
                </p:custDataLst>
              </p:nvPr>
            </p:nvSpPr>
            <p:spPr>
              <a:xfrm>
                <a:off x="16091" y="3812"/>
                <a:ext cx="1709" cy="893"/>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sp>
        <p:nvSpPr>
          <p:cNvPr id="6" name="标题 5"/>
          <p:cNvSpPr>
            <a:spLocks noGrp="1"/>
          </p:cNvSpPr>
          <p:nvPr>
            <p:ph type="title"/>
            <p:custDataLst>
              <p:tags r:id="rId7"/>
            </p:custDataLst>
          </p:nvPr>
        </p:nvSpPr>
        <p:spPr>
          <a:xfrm>
            <a:off x="695960" y="360045"/>
            <a:ext cx="8252460" cy="720090"/>
          </a:xfrm>
        </p:spPr>
        <p:txBody>
          <a:bodyPr/>
          <a:lstStyle/>
          <a:p>
            <a:r>
              <a:rPr lang="zh-CN" altLang="en-US">
                <a:solidFill>
                  <a:srgbClr val="0E0E0E"/>
                </a:solidFill>
                <a:sym typeface="+mn-ea"/>
              </a:rPr>
              <a:t>仓库</a:t>
            </a:r>
            <a:r>
              <a:rPr lang="zh-CN" altLang="en-US">
                <a:solidFill>
                  <a:srgbClr val="0E0E0E"/>
                </a:solidFill>
                <a:sym typeface="+mn-ea"/>
              </a:rPr>
              <a:t>界面设计</a:t>
            </a:r>
            <a:endParaRPr lang="zh-CN" altLang="en-US"/>
          </a:p>
        </p:txBody>
      </p:sp>
      <p:grpSp>
        <p:nvGrpSpPr>
          <p:cNvPr id="5" name="组合 4"/>
          <p:cNvGrpSpPr/>
          <p:nvPr/>
        </p:nvGrpSpPr>
        <p:grpSpPr>
          <a:xfrm>
            <a:off x="7773793" y="3428234"/>
            <a:ext cx="4277656" cy="3506339"/>
            <a:chOff x="14261" y="3157"/>
            <a:chExt cx="3987" cy="3268"/>
          </a:xfrm>
        </p:grpSpPr>
        <p:grpSp>
          <p:nvGrpSpPr>
            <p:cNvPr id="4" name="组合 3"/>
            <p:cNvGrpSpPr/>
            <p:nvPr/>
          </p:nvGrpSpPr>
          <p:grpSpPr>
            <a:xfrm>
              <a:off x="14261" y="3581"/>
              <a:ext cx="3806" cy="2844"/>
              <a:chOff x="14702" y="3581"/>
              <a:chExt cx="3806" cy="2844"/>
            </a:xfrm>
          </p:grpSpPr>
          <p:pic>
            <p:nvPicPr>
              <p:cNvPr id="17" name="图片 16" descr="QQ20241007-200924"/>
              <p:cNvPicPr>
                <a:picLocks noChangeAspect="1"/>
              </p:cNvPicPr>
              <p:nvPr>
                <p:custDataLst>
                  <p:tags r:id="rId8"/>
                </p:custDataLst>
              </p:nvPr>
            </p:nvPicPr>
            <p:blipFill>
              <a:blip r:embed="rId2"/>
              <a:srcRect l="65594" t="13880" r="1410" b="38061"/>
              <a:stretch>
                <a:fillRect/>
              </a:stretch>
            </p:blipFill>
            <p:spPr>
              <a:xfrm>
                <a:off x="14702" y="3581"/>
                <a:ext cx="3806" cy="2844"/>
              </a:xfrm>
              <a:prstGeom prst="ellipse">
                <a:avLst/>
              </a:prstGeom>
            </p:spPr>
          </p:pic>
          <p:sp>
            <p:nvSpPr>
              <p:cNvPr id="19" name="矩形 18"/>
              <p:cNvSpPr/>
              <p:nvPr>
                <p:custDataLst>
                  <p:tags r:id="rId9"/>
                </p:custDataLst>
              </p:nvPr>
            </p:nvSpPr>
            <p:spPr>
              <a:xfrm>
                <a:off x="15165" y="4920"/>
                <a:ext cx="1960" cy="774"/>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 name="组合 2"/>
            <p:cNvGrpSpPr/>
            <p:nvPr/>
          </p:nvGrpSpPr>
          <p:grpSpPr>
            <a:xfrm>
              <a:off x="15864" y="3157"/>
              <a:ext cx="2384" cy="1764"/>
              <a:chOff x="15864" y="3157"/>
              <a:chExt cx="2384" cy="1764"/>
            </a:xfrm>
          </p:grpSpPr>
          <p:pic>
            <p:nvPicPr>
              <p:cNvPr id="18" name="图片 17" descr="tag"/>
              <p:cNvPicPr>
                <a:picLocks noChangeAspect="1"/>
              </p:cNvPicPr>
              <p:nvPr>
                <p:custDataLst>
                  <p:tags r:id="rId10"/>
                </p:custDataLst>
              </p:nvPr>
            </p:nvPicPr>
            <p:blipFill>
              <a:blip r:embed="rId5"/>
              <a:srcRect l="66208" t="13967" r="2846" b="32940"/>
              <a:stretch>
                <a:fillRect/>
              </a:stretch>
            </p:blipFill>
            <p:spPr>
              <a:xfrm>
                <a:off x="15864" y="3157"/>
                <a:ext cx="2384" cy="1764"/>
              </a:xfrm>
              <a:prstGeom prst="ellipse">
                <a:avLst/>
              </a:prstGeom>
              <a:ln>
                <a:noFill/>
              </a:ln>
            </p:spPr>
          </p:pic>
          <p:sp>
            <p:nvSpPr>
              <p:cNvPr id="20" name="矩形 19"/>
              <p:cNvSpPr/>
              <p:nvPr>
                <p:custDataLst>
                  <p:tags r:id="rId11"/>
                </p:custDataLst>
              </p:nvPr>
            </p:nvSpPr>
            <p:spPr>
              <a:xfrm>
                <a:off x="16091" y="3812"/>
                <a:ext cx="1709" cy="893"/>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pic>
        <p:nvPicPr>
          <p:cNvPr id="21" name="图片 20" descr="openrank2"/>
          <p:cNvPicPr>
            <a:picLocks noChangeAspect="1"/>
          </p:cNvPicPr>
          <p:nvPr>
            <p:custDataLst>
              <p:tags r:id="rId12"/>
            </p:custDataLst>
          </p:nvPr>
        </p:nvPicPr>
        <p:blipFill>
          <a:blip r:embed="rId13"/>
          <a:stretch>
            <a:fillRect/>
          </a:stretch>
        </p:blipFill>
        <p:spPr>
          <a:xfrm>
            <a:off x="9878060" y="1699895"/>
            <a:ext cx="1978660" cy="1464945"/>
          </a:xfrm>
          <a:prstGeom prst="rect">
            <a:avLst/>
          </a:prstGeom>
          <a:ln>
            <a:solidFill>
              <a:schemeClr val="accent1"/>
            </a:solidFill>
          </a:ln>
        </p:spPr>
      </p:pic>
      <p:pic>
        <p:nvPicPr>
          <p:cNvPr id="22" name="图片 21" descr="pn11"/>
          <p:cNvPicPr>
            <a:picLocks noChangeAspect="1"/>
          </p:cNvPicPr>
          <p:nvPr>
            <p:custDataLst>
              <p:tags r:id="rId14"/>
            </p:custDataLst>
          </p:nvPr>
        </p:nvPicPr>
        <p:blipFill>
          <a:blip r:embed="rId15"/>
          <a:stretch>
            <a:fillRect/>
          </a:stretch>
        </p:blipFill>
        <p:spPr>
          <a:xfrm>
            <a:off x="4413250" y="1710690"/>
            <a:ext cx="1682750" cy="1464945"/>
          </a:xfrm>
          <a:prstGeom prst="rect">
            <a:avLst/>
          </a:prstGeom>
          <a:ln>
            <a:solidFill>
              <a:schemeClr val="accent1"/>
            </a:solidFill>
          </a:ln>
        </p:spPr>
      </p:pic>
      <p:pic>
        <p:nvPicPr>
          <p:cNvPr id="23" name="图片 22" descr="pn22"/>
          <p:cNvPicPr>
            <a:picLocks noChangeAspect="1"/>
          </p:cNvPicPr>
          <p:nvPr>
            <p:custDataLst>
              <p:tags r:id="rId16"/>
            </p:custDataLst>
          </p:nvPr>
        </p:nvPicPr>
        <p:blipFill>
          <a:blip r:embed="rId17"/>
          <a:stretch>
            <a:fillRect/>
          </a:stretch>
        </p:blipFill>
        <p:spPr>
          <a:xfrm>
            <a:off x="6231890" y="1716405"/>
            <a:ext cx="1689100" cy="1454150"/>
          </a:xfrm>
          <a:prstGeom prst="rect">
            <a:avLst/>
          </a:prstGeom>
          <a:ln>
            <a:solidFill>
              <a:schemeClr val="accent1"/>
            </a:solidFill>
          </a:ln>
        </p:spPr>
      </p:pic>
      <p:pic>
        <p:nvPicPr>
          <p:cNvPr id="24" name="图片 23" descr="pn33"/>
          <p:cNvPicPr>
            <a:picLocks noChangeAspect="1"/>
          </p:cNvPicPr>
          <p:nvPr>
            <p:custDataLst>
              <p:tags r:id="rId18"/>
            </p:custDataLst>
          </p:nvPr>
        </p:nvPicPr>
        <p:blipFill>
          <a:blip r:embed="rId19"/>
          <a:stretch>
            <a:fillRect/>
          </a:stretch>
        </p:blipFill>
        <p:spPr>
          <a:xfrm>
            <a:off x="8056880" y="1699895"/>
            <a:ext cx="1685290" cy="1465580"/>
          </a:xfrm>
          <a:prstGeom prst="rect">
            <a:avLst/>
          </a:prstGeom>
          <a:ln>
            <a:solidFill>
              <a:schemeClr val="accent1"/>
            </a:solidFill>
          </a:ln>
        </p:spPr>
      </p:pic>
      <p:sp>
        <p:nvSpPr>
          <p:cNvPr id="14" name="文本框 13"/>
          <p:cNvSpPr txBox="1"/>
          <p:nvPr/>
        </p:nvSpPr>
        <p:spPr>
          <a:xfrm>
            <a:off x="687705" y="4595495"/>
            <a:ext cx="3683000" cy="1198880"/>
          </a:xfrm>
          <a:prstGeom prst="rect">
            <a:avLst/>
          </a:prstGeom>
          <a:noFill/>
        </p:spPr>
        <p:txBody>
          <a:bodyPr wrap="square" rtlCol="0">
            <a:spAutoFit/>
          </a:bodyPr>
          <a:p>
            <a:r>
              <a:rPr lang="zh-CN" altLang="en-US">
                <a:solidFill>
                  <a:srgbClr val="0E0E0E"/>
                </a:solidFill>
                <a:sym typeface="+mn-ea"/>
              </a:rPr>
              <a:t>在项目仓库页面的“</a:t>
            </a:r>
            <a:r>
              <a:rPr lang="en-US" altLang="zh-CN">
                <a:solidFill>
                  <a:srgbClr val="0E0E0E"/>
                </a:solidFill>
                <a:sym typeface="+mn-ea"/>
              </a:rPr>
              <a:t>About</a:t>
            </a:r>
            <a:r>
              <a:rPr lang="zh-CN" altLang="en-US">
                <a:solidFill>
                  <a:srgbClr val="0E0E0E"/>
                </a:solidFill>
                <a:sym typeface="+mn-ea"/>
              </a:rPr>
              <a:t>”区域下方集成标签数据展示，提供项目的技术领域、组织归属、国家等信息。</a:t>
            </a:r>
            <a:endParaRPr lang="zh-CN" altLang="en-US"/>
          </a:p>
        </p:txBody>
      </p:sp>
      <p:sp>
        <p:nvSpPr>
          <p:cNvPr id="15" name="文本框 14"/>
          <p:cNvSpPr txBox="1"/>
          <p:nvPr/>
        </p:nvSpPr>
        <p:spPr>
          <a:xfrm>
            <a:off x="687705" y="1716405"/>
            <a:ext cx="3683000" cy="1476375"/>
          </a:xfrm>
          <a:prstGeom prst="rect">
            <a:avLst/>
          </a:prstGeom>
          <a:noFill/>
        </p:spPr>
        <p:txBody>
          <a:bodyPr wrap="square" rtlCol="0">
            <a:spAutoFit/>
          </a:bodyPr>
          <a:p>
            <a:r>
              <a:rPr lang="zh-CN" altLang="en-US">
                <a:solidFill>
                  <a:srgbClr val="0E0E0E"/>
                </a:solidFill>
                <a:sym typeface="+mn-ea"/>
              </a:rPr>
              <a:t>集成“Perceptor”选项卡于原生GitHub页面中，提供直接访问不同项目相关图表的入口，包括项目贡献图谱、项目生态图谱和项目社区图谱。</a:t>
            </a:r>
            <a:endParaRPr lang="zh-CN" altLang="en-US"/>
          </a:p>
        </p:txBody>
      </p:sp>
      <p:sp>
        <p:nvSpPr>
          <p:cNvPr id="16" name="椭圆 15"/>
          <p:cNvSpPr/>
          <p:nvPr/>
        </p:nvSpPr>
        <p:spPr>
          <a:xfrm>
            <a:off x="219075" y="445389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255905" y="156083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直接连接符 25"/>
          <p:cNvCxnSpPr/>
          <p:nvPr/>
        </p:nvCxnSpPr>
        <p:spPr>
          <a:xfrm>
            <a:off x="405130" y="3622040"/>
            <a:ext cx="3821430" cy="0"/>
          </a:xfrm>
          <a:prstGeom prst="line">
            <a:avLst/>
          </a:prstGeom>
          <a:ln w="28575" cap="rnd"/>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960" y="360045"/>
            <a:ext cx="8252460" cy="720090"/>
          </a:xfrm>
        </p:spPr>
        <p:txBody>
          <a:bodyPr/>
          <a:lstStyle/>
          <a:p>
            <a:r>
              <a:rPr lang="zh-CN" altLang="en-US"/>
              <a:t>仓库界面设计</a:t>
            </a:r>
            <a:endParaRPr lang="zh-CN" altLang="en-US"/>
          </a:p>
        </p:txBody>
      </p:sp>
      <p:sp>
        <p:nvSpPr>
          <p:cNvPr id="11" name="文本框 10"/>
          <p:cNvSpPr txBox="1"/>
          <p:nvPr/>
        </p:nvSpPr>
        <p:spPr>
          <a:xfrm>
            <a:off x="8189595" y="1551305"/>
            <a:ext cx="3493135" cy="3308350"/>
          </a:xfrm>
          <a:prstGeom prst="rect">
            <a:avLst/>
          </a:prstGeom>
          <a:noFill/>
        </p:spPr>
        <p:txBody>
          <a:bodyPr wrap="square" rtlCol="0">
            <a:noAutofit/>
          </a:bodyPr>
          <a:p>
            <a:pPr algn="l"/>
            <a:r>
              <a:rPr lang="zh-CN">
                <a:solidFill>
                  <a:srgbClr val="0E0E0E"/>
                </a:solidFill>
                <a:sym typeface="+mn-ea"/>
              </a:rPr>
              <a:t>鼠标</a:t>
            </a:r>
            <a:r>
              <a:rPr>
                <a:solidFill>
                  <a:srgbClr val="0E0E0E"/>
                </a:solidFill>
                <a:sym typeface="+mn-ea"/>
              </a:rPr>
              <a:t>悬停在</a:t>
            </a:r>
            <a:r>
              <a:rPr lang="en-US">
                <a:solidFill>
                  <a:srgbClr val="0E0E0E"/>
                </a:solidFill>
                <a:sym typeface="+mn-ea"/>
              </a:rPr>
              <a:t>issue</a:t>
            </a:r>
            <a:r>
              <a:rPr lang="zh-CN">
                <a:solidFill>
                  <a:srgbClr val="0E0E0E"/>
                </a:solidFill>
                <a:sym typeface="+mn-ea"/>
              </a:rPr>
              <a:t>和</a:t>
            </a:r>
            <a:r>
              <a:rPr lang="en-US">
                <a:solidFill>
                  <a:srgbClr val="0E0E0E"/>
                </a:solidFill>
                <a:sym typeface="+mn-ea"/>
              </a:rPr>
              <a:t>PR</a:t>
            </a:r>
            <a:r>
              <a:rPr>
                <a:solidFill>
                  <a:srgbClr val="0E0E0E"/>
                </a:solidFill>
                <a:sym typeface="+mn-ea"/>
              </a:rPr>
              <a:t>选项卡上会触发工具提示</a:t>
            </a:r>
            <a:r>
              <a:rPr lang="en-US">
                <a:solidFill>
                  <a:srgbClr val="0E0E0E"/>
                </a:solidFill>
                <a:sym typeface="+mn-ea"/>
              </a:rPr>
              <a:t>，</a:t>
            </a:r>
            <a:r>
              <a:rPr>
                <a:solidFill>
                  <a:srgbClr val="0E0E0E"/>
                </a:solidFill>
                <a:sym typeface="+mn-ea"/>
              </a:rPr>
              <a:t>显示带有统计数据的图表，例如“2023年7月的评论数”。在存储库标题附近显示三个标签</a:t>
            </a:r>
            <a:r>
              <a:rPr lang="en-US">
                <a:solidFill>
                  <a:srgbClr val="0E0E0E"/>
                </a:solidFill>
                <a:sym typeface="+mn-ea"/>
              </a:rPr>
              <a:t>，</a:t>
            </a:r>
            <a:r>
              <a:rPr>
                <a:solidFill>
                  <a:srgbClr val="0E0E0E"/>
                </a:solidFill>
                <a:sym typeface="+mn-ea"/>
              </a:rPr>
              <a:t>表示上个月项目的维护状态的三项值。</a:t>
            </a:r>
            <a:endParaRPr>
              <a:solidFill>
                <a:srgbClr val="0E0E0E"/>
              </a:solidFill>
              <a:sym typeface="+mn-ea"/>
            </a:endParaRPr>
          </a:p>
        </p:txBody>
      </p:sp>
      <p:sp>
        <p:nvSpPr>
          <p:cNvPr id="25" name="椭圆 24"/>
          <p:cNvSpPr/>
          <p:nvPr/>
        </p:nvSpPr>
        <p:spPr>
          <a:xfrm>
            <a:off x="6008370" y="2209165"/>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6008370" y="4685665"/>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1"/>
          <p:cNvPicPr>
            <a:picLocks noChangeAspect="1"/>
          </p:cNvPicPr>
          <p:nvPr>
            <p:custDataLst>
              <p:tags r:id="rId2"/>
            </p:custDataLst>
          </p:nvPr>
        </p:nvPicPr>
        <p:blipFill>
          <a:blip r:embed="rId3"/>
          <a:srcRect r="3970" b="45967"/>
          <a:stretch>
            <a:fillRect/>
          </a:stretch>
        </p:blipFill>
        <p:spPr>
          <a:xfrm>
            <a:off x="196850" y="1211580"/>
            <a:ext cx="7158355" cy="4646930"/>
          </a:xfrm>
          <a:prstGeom prst="rect">
            <a:avLst/>
          </a:prstGeom>
          <a:noFill/>
          <a:ln>
            <a:noFill/>
          </a:ln>
        </p:spPr>
      </p:pic>
      <p:sp>
        <p:nvSpPr>
          <p:cNvPr id="8" name="矩形 7"/>
          <p:cNvSpPr/>
          <p:nvPr>
            <p:custDataLst>
              <p:tags r:id="rId4"/>
            </p:custDataLst>
          </p:nvPr>
        </p:nvSpPr>
        <p:spPr>
          <a:xfrm>
            <a:off x="696595" y="1463675"/>
            <a:ext cx="536575" cy="16954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custDataLst>
              <p:tags r:id="rId5"/>
            </p:custDataLst>
          </p:nvPr>
        </p:nvSpPr>
        <p:spPr>
          <a:xfrm>
            <a:off x="1400810" y="1474470"/>
            <a:ext cx="619760" cy="18796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6"/>
            </p:custDataLst>
          </p:nvPr>
        </p:nvSpPr>
        <p:spPr>
          <a:xfrm>
            <a:off x="1727835" y="1745615"/>
            <a:ext cx="1112520" cy="18859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custDataLst>
              <p:tags r:id="rId7"/>
            </p:custDataLst>
          </p:nvPr>
        </p:nvSpPr>
        <p:spPr>
          <a:xfrm>
            <a:off x="6219825" y="1765300"/>
            <a:ext cx="619760" cy="18859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custDataLst>
              <p:tags r:id="rId8"/>
            </p:custDataLst>
          </p:nvPr>
        </p:nvSpPr>
        <p:spPr>
          <a:xfrm>
            <a:off x="5380355" y="1745615"/>
            <a:ext cx="619760" cy="18859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23" descr="鼠标手势3"/>
          <p:cNvPicPr>
            <a:picLocks noChangeAspect="1"/>
          </p:cNvPicPr>
          <p:nvPr>
            <p:custDataLst>
              <p:tags r:id="rId9"/>
            </p:custDataLst>
          </p:nvPr>
        </p:nvPicPr>
        <p:blipFill>
          <a:blip r:embed="rId10"/>
          <a:stretch>
            <a:fillRect/>
          </a:stretch>
        </p:blipFill>
        <p:spPr>
          <a:xfrm>
            <a:off x="989965" y="1705610"/>
            <a:ext cx="158115" cy="158115"/>
          </a:xfrm>
          <a:prstGeom prst="rect">
            <a:avLst/>
          </a:prstGeom>
        </p:spPr>
      </p:pic>
      <p:pic>
        <p:nvPicPr>
          <p:cNvPr id="26" name="图片 25" descr="鼠标手势3"/>
          <p:cNvPicPr>
            <a:picLocks noChangeAspect="1"/>
          </p:cNvPicPr>
          <p:nvPr>
            <p:custDataLst>
              <p:tags r:id="rId11"/>
            </p:custDataLst>
          </p:nvPr>
        </p:nvPicPr>
        <p:blipFill>
          <a:blip r:embed="rId10"/>
          <a:stretch>
            <a:fillRect/>
          </a:stretch>
        </p:blipFill>
        <p:spPr>
          <a:xfrm>
            <a:off x="1506220" y="1688465"/>
            <a:ext cx="157480" cy="157480"/>
          </a:xfrm>
          <a:prstGeom prst="rect">
            <a:avLst/>
          </a:prstGeom>
        </p:spPr>
      </p:pic>
      <p:pic>
        <p:nvPicPr>
          <p:cNvPr id="33" name="图片 1"/>
          <p:cNvPicPr>
            <a:picLocks noChangeAspect="1"/>
          </p:cNvPicPr>
          <p:nvPr>
            <p:custDataLst>
              <p:tags r:id="rId12"/>
            </p:custDataLst>
          </p:nvPr>
        </p:nvPicPr>
        <p:blipFill>
          <a:blip r:embed="rId3"/>
          <a:srcRect l="70031" t="73497" r="8008" b="5489"/>
          <a:stretch>
            <a:fillRect/>
          </a:stretch>
        </p:blipFill>
        <p:spPr>
          <a:xfrm>
            <a:off x="4253865" y="3790315"/>
            <a:ext cx="2129790" cy="2350770"/>
          </a:xfrm>
          <a:prstGeom prst="rect">
            <a:avLst/>
          </a:prstGeom>
          <a:noFill/>
          <a:ln>
            <a:solidFill>
              <a:schemeClr val="accent1"/>
            </a:solidFill>
          </a:ln>
        </p:spPr>
      </p:pic>
      <p:pic>
        <p:nvPicPr>
          <p:cNvPr id="34" name="图片 33" descr="QQ_1728296328522"/>
          <p:cNvPicPr>
            <a:picLocks noChangeAspect="1"/>
          </p:cNvPicPr>
          <p:nvPr>
            <p:custDataLst>
              <p:tags r:id="rId13"/>
            </p:custDataLst>
          </p:nvPr>
        </p:nvPicPr>
        <p:blipFill>
          <a:blip r:embed="rId14"/>
          <a:stretch>
            <a:fillRect/>
          </a:stretch>
        </p:blipFill>
        <p:spPr>
          <a:xfrm>
            <a:off x="210820" y="1926590"/>
            <a:ext cx="1697990" cy="1377315"/>
          </a:xfrm>
          <a:prstGeom prst="rect">
            <a:avLst/>
          </a:prstGeom>
          <a:ln>
            <a:solidFill>
              <a:schemeClr val="accent1"/>
            </a:solidFill>
          </a:ln>
        </p:spPr>
      </p:pic>
      <p:pic>
        <p:nvPicPr>
          <p:cNvPr id="35" name="图片 34" descr="QQ_1728296373361"/>
          <p:cNvPicPr>
            <a:picLocks noChangeAspect="1"/>
          </p:cNvPicPr>
          <p:nvPr>
            <p:custDataLst>
              <p:tags r:id="rId15"/>
            </p:custDataLst>
          </p:nvPr>
        </p:nvPicPr>
        <p:blipFill>
          <a:blip r:embed="rId16"/>
          <a:stretch>
            <a:fillRect/>
          </a:stretch>
        </p:blipFill>
        <p:spPr>
          <a:xfrm>
            <a:off x="177165" y="3122930"/>
            <a:ext cx="2129155" cy="3146425"/>
          </a:xfrm>
          <a:prstGeom prst="rect">
            <a:avLst/>
          </a:prstGeom>
          <a:ln>
            <a:solidFill>
              <a:schemeClr val="accent1"/>
            </a:solidFill>
          </a:ln>
        </p:spPr>
      </p:pic>
      <p:pic>
        <p:nvPicPr>
          <p:cNvPr id="36" name="图片 35" descr="QQ_1728296413971"/>
          <p:cNvPicPr>
            <a:picLocks noChangeAspect="1"/>
          </p:cNvPicPr>
          <p:nvPr>
            <p:custDataLst>
              <p:tags r:id="rId17"/>
            </p:custDataLst>
          </p:nvPr>
        </p:nvPicPr>
        <p:blipFill>
          <a:blip r:embed="rId18"/>
          <a:stretch>
            <a:fillRect/>
          </a:stretch>
        </p:blipFill>
        <p:spPr>
          <a:xfrm>
            <a:off x="3668395" y="2089785"/>
            <a:ext cx="1819910" cy="1176655"/>
          </a:xfrm>
          <a:prstGeom prst="rect">
            <a:avLst/>
          </a:prstGeom>
          <a:ln>
            <a:solidFill>
              <a:schemeClr val="accent1"/>
            </a:solidFill>
          </a:ln>
        </p:spPr>
      </p:pic>
      <p:pic>
        <p:nvPicPr>
          <p:cNvPr id="37" name="图片 36" descr="QQ_1728296438625"/>
          <p:cNvPicPr>
            <a:picLocks noChangeAspect="1"/>
          </p:cNvPicPr>
          <p:nvPr>
            <p:custDataLst>
              <p:tags r:id="rId19"/>
            </p:custDataLst>
          </p:nvPr>
        </p:nvPicPr>
        <p:blipFill>
          <a:blip r:embed="rId20"/>
          <a:stretch>
            <a:fillRect/>
          </a:stretch>
        </p:blipFill>
        <p:spPr>
          <a:xfrm>
            <a:off x="5488305" y="2089785"/>
            <a:ext cx="1731645" cy="1090295"/>
          </a:xfrm>
          <a:prstGeom prst="rect">
            <a:avLst/>
          </a:prstGeom>
          <a:ln>
            <a:solidFill>
              <a:schemeClr val="accent1"/>
            </a:solidFill>
          </a:ln>
        </p:spPr>
      </p:pic>
      <p:pic>
        <p:nvPicPr>
          <p:cNvPr id="38" name="图片 37" descr="QQ_1728296587719"/>
          <p:cNvPicPr>
            <a:picLocks noChangeAspect="1"/>
          </p:cNvPicPr>
          <p:nvPr>
            <p:custDataLst>
              <p:tags r:id="rId21"/>
            </p:custDataLst>
          </p:nvPr>
        </p:nvPicPr>
        <p:blipFill>
          <a:blip r:embed="rId22"/>
          <a:stretch>
            <a:fillRect/>
          </a:stretch>
        </p:blipFill>
        <p:spPr>
          <a:xfrm>
            <a:off x="2020570" y="1953895"/>
            <a:ext cx="1557020" cy="1002665"/>
          </a:xfrm>
          <a:prstGeom prst="rect">
            <a:avLst/>
          </a:prstGeom>
          <a:ln>
            <a:solidFill>
              <a:schemeClr val="accent1"/>
            </a:solidFill>
          </a:ln>
        </p:spPr>
      </p:pic>
      <p:pic>
        <p:nvPicPr>
          <p:cNvPr id="39" name="图片 38" descr="QQ_1728296626066"/>
          <p:cNvPicPr>
            <a:picLocks noChangeAspect="1"/>
          </p:cNvPicPr>
          <p:nvPr>
            <p:custDataLst>
              <p:tags r:id="rId23"/>
            </p:custDataLst>
          </p:nvPr>
        </p:nvPicPr>
        <p:blipFill>
          <a:blip r:embed="rId24"/>
          <a:stretch>
            <a:fillRect/>
          </a:stretch>
        </p:blipFill>
        <p:spPr>
          <a:xfrm>
            <a:off x="2165350" y="2715895"/>
            <a:ext cx="1670050" cy="1075055"/>
          </a:xfrm>
          <a:prstGeom prst="rect">
            <a:avLst/>
          </a:prstGeom>
          <a:ln>
            <a:solidFill>
              <a:schemeClr val="accent1"/>
            </a:solidFill>
          </a:ln>
        </p:spPr>
      </p:pic>
      <p:pic>
        <p:nvPicPr>
          <p:cNvPr id="40" name="图片 39"/>
          <p:cNvPicPr>
            <a:picLocks noChangeAspect="1"/>
          </p:cNvPicPr>
          <p:nvPr>
            <p:custDataLst>
              <p:tags r:id="rId25"/>
            </p:custDataLst>
          </p:nvPr>
        </p:nvPicPr>
        <p:blipFill>
          <a:blip r:embed="rId26"/>
          <a:stretch>
            <a:fillRect/>
          </a:stretch>
        </p:blipFill>
        <p:spPr>
          <a:xfrm>
            <a:off x="2192020" y="3857625"/>
            <a:ext cx="1670685" cy="2065020"/>
          </a:xfrm>
          <a:prstGeom prst="rect">
            <a:avLst/>
          </a:prstGeom>
          <a:ln>
            <a:solidFill>
              <a:schemeClr val="accent1"/>
            </a:solidFill>
          </a:ln>
        </p:spPr>
      </p:pic>
      <p:sp>
        <p:nvSpPr>
          <p:cNvPr id="43" name="文本框 42"/>
          <p:cNvSpPr txBox="1"/>
          <p:nvPr>
            <p:custDataLst>
              <p:tags r:id="rId27"/>
            </p:custDataLst>
          </p:nvPr>
        </p:nvSpPr>
        <p:spPr>
          <a:xfrm>
            <a:off x="4457065" y="4719320"/>
            <a:ext cx="876300" cy="240665"/>
          </a:xfrm>
          <a:prstGeom prst="rect">
            <a:avLst/>
          </a:prstGeom>
          <a:noFill/>
        </p:spPr>
        <p:txBody>
          <a:bodyPr wrap="square" rtlCol="0">
            <a:noAutofit/>
          </a:bodyPr>
          <a:p>
            <a:r>
              <a:rPr lang="zh-CN" altLang="en-US" sz="800" b="1"/>
              <a:t>仓库</a:t>
            </a:r>
            <a:endParaRPr lang="zh-CN" altLang="en-US" sz="800" b="1"/>
          </a:p>
        </p:txBody>
      </p:sp>
      <p:sp>
        <p:nvSpPr>
          <p:cNvPr id="44" name="文本框 43"/>
          <p:cNvSpPr txBox="1"/>
          <p:nvPr>
            <p:custDataLst>
              <p:tags r:id="rId28"/>
            </p:custDataLst>
          </p:nvPr>
        </p:nvSpPr>
        <p:spPr>
          <a:xfrm>
            <a:off x="2247265" y="4801870"/>
            <a:ext cx="876300" cy="240665"/>
          </a:xfrm>
          <a:prstGeom prst="rect">
            <a:avLst/>
          </a:prstGeom>
          <a:noFill/>
        </p:spPr>
        <p:txBody>
          <a:bodyPr wrap="square" rtlCol="0">
            <a:noAutofit/>
          </a:bodyPr>
          <a:p>
            <a:endParaRPr lang="zh-CN" altLang="en-US" sz="800" b="1"/>
          </a:p>
        </p:txBody>
      </p:sp>
      <p:pic>
        <p:nvPicPr>
          <p:cNvPr id="46" name="图片 45" descr="QQ_1728299431875"/>
          <p:cNvPicPr>
            <a:picLocks noChangeAspect="1"/>
          </p:cNvPicPr>
          <p:nvPr>
            <p:custDataLst>
              <p:tags r:id="rId29"/>
            </p:custDataLst>
          </p:nvPr>
        </p:nvPicPr>
        <p:blipFill>
          <a:blip r:embed="rId30"/>
          <a:stretch>
            <a:fillRect/>
          </a:stretch>
        </p:blipFill>
        <p:spPr>
          <a:xfrm>
            <a:off x="4126865" y="5875020"/>
            <a:ext cx="1557655" cy="89535"/>
          </a:xfrm>
          <a:prstGeom prst="rect">
            <a:avLst/>
          </a:prstGeom>
        </p:spPr>
      </p:pic>
      <p:pic>
        <p:nvPicPr>
          <p:cNvPr id="57" name="图片 56" descr="鼠标手势3"/>
          <p:cNvPicPr>
            <a:picLocks noChangeAspect="1"/>
          </p:cNvPicPr>
          <p:nvPr>
            <p:custDataLst>
              <p:tags r:id="rId31"/>
            </p:custDataLst>
          </p:nvPr>
        </p:nvPicPr>
        <p:blipFill>
          <a:blip r:embed="rId10"/>
          <a:stretch>
            <a:fillRect/>
          </a:stretch>
        </p:blipFill>
        <p:spPr>
          <a:xfrm rot="3960000">
            <a:off x="5177790" y="1978025"/>
            <a:ext cx="267970" cy="267970"/>
          </a:xfrm>
          <a:prstGeom prst="rect">
            <a:avLst/>
          </a:prstGeom>
        </p:spPr>
      </p:pic>
      <p:pic>
        <p:nvPicPr>
          <p:cNvPr id="58" name="图片 57" descr="鼠标手势3"/>
          <p:cNvPicPr>
            <a:picLocks noChangeAspect="1"/>
          </p:cNvPicPr>
          <p:nvPr>
            <p:custDataLst>
              <p:tags r:id="rId32"/>
            </p:custDataLst>
          </p:nvPr>
        </p:nvPicPr>
        <p:blipFill>
          <a:blip r:embed="rId10"/>
          <a:stretch>
            <a:fillRect/>
          </a:stretch>
        </p:blipFill>
        <p:spPr>
          <a:xfrm flipH="1">
            <a:off x="6099175" y="1894205"/>
            <a:ext cx="284480" cy="284480"/>
          </a:xfrm>
          <a:prstGeom prst="rect">
            <a:avLst/>
          </a:prstGeom>
        </p:spPr>
      </p:pic>
      <p:pic>
        <p:nvPicPr>
          <p:cNvPr id="27" name="图片 26" descr="鼠标手势3"/>
          <p:cNvPicPr>
            <a:picLocks noChangeAspect="1"/>
          </p:cNvPicPr>
          <p:nvPr>
            <p:custDataLst>
              <p:tags r:id="rId33"/>
            </p:custDataLst>
          </p:nvPr>
        </p:nvPicPr>
        <p:blipFill>
          <a:blip r:embed="rId10"/>
          <a:stretch>
            <a:fillRect/>
          </a:stretch>
        </p:blipFill>
        <p:spPr>
          <a:xfrm>
            <a:off x="2020570" y="1837690"/>
            <a:ext cx="257175" cy="257175"/>
          </a:xfrm>
          <a:prstGeom prst="rect">
            <a:avLst/>
          </a:prstGeom>
        </p:spPr>
      </p:pic>
      <p:sp>
        <p:nvSpPr>
          <p:cNvPr id="59" name="椭圆 58"/>
          <p:cNvSpPr/>
          <p:nvPr>
            <p:custDataLst>
              <p:tags r:id="rId34"/>
            </p:custDataLst>
          </p:nvPr>
        </p:nvSpPr>
        <p:spPr>
          <a:xfrm>
            <a:off x="7715885" y="1551305"/>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文本框 59"/>
          <p:cNvSpPr txBox="1"/>
          <p:nvPr/>
        </p:nvSpPr>
        <p:spPr>
          <a:xfrm>
            <a:off x="8189595" y="4719320"/>
            <a:ext cx="3493135" cy="645160"/>
          </a:xfrm>
          <a:prstGeom prst="rect">
            <a:avLst/>
          </a:prstGeom>
          <a:noFill/>
        </p:spPr>
        <p:txBody>
          <a:bodyPr wrap="square" rtlCol="0" anchor="t">
            <a:spAutoFit/>
          </a:bodyPr>
          <a:p>
            <a:pPr algn="l"/>
            <a:r>
              <a:rPr lang="en-US">
                <a:solidFill>
                  <a:srgbClr val="0E0E0E"/>
                </a:solidFill>
                <a:sym typeface="+mn-ea"/>
              </a:rPr>
              <a:t>fork</a:t>
            </a:r>
            <a:r>
              <a:rPr>
                <a:solidFill>
                  <a:srgbClr val="0E0E0E"/>
                </a:solidFill>
                <a:sym typeface="+mn-ea"/>
              </a:rPr>
              <a:t>和</a:t>
            </a:r>
            <a:r>
              <a:rPr lang="en-US">
                <a:solidFill>
                  <a:srgbClr val="0E0E0E"/>
                </a:solidFill>
                <a:sym typeface="+mn-ea"/>
              </a:rPr>
              <a:t>star</a:t>
            </a:r>
            <a:r>
              <a:rPr>
                <a:solidFill>
                  <a:srgbClr val="0E0E0E"/>
                </a:solidFill>
                <a:sym typeface="+mn-ea"/>
              </a:rPr>
              <a:t>按钮也增强了工具提示</a:t>
            </a:r>
            <a:r>
              <a:rPr lang="en-US">
                <a:solidFill>
                  <a:srgbClr val="0E0E0E"/>
                </a:solidFill>
                <a:sym typeface="+mn-ea"/>
              </a:rPr>
              <a:t>,</a:t>
            </a:r>
            <a:r>
              <a:rPr lang="zh-CN" altLang="en-US">
                <a:solidFill>
                  <a:srgbClr val="0E0E0E"/>
                </a:solidFill>
                <a:sym typeface="+mn-ea"/>
              </a:rPr>
              <a:t>显示</a:t>
            </a:r>
            <a:r>
              <a:rPr lang="en-US">
                <a:solidFill>
                  <a:srgbClr val="0E0E0E"/>
                </a:solidFill>
                <a:sym typeface="+mn-ea"/>
              </a:rPr>
              <a:t>fork</a:t>
            </a:r>
            <a:r>
              <a:rPr>
                <a:solidFill>
                  <a:srgbClr val="0E0E0E"/>
                </a:solidFill>
                <a:sym typeface="+mn-ea"/>
              </a:rPr>
              <a:t>和</a:t>
            </a:r>
            <a:r>
              <a:rPr lang="en-US">
                <a:solidFill>
                  <a:srgbClr val="0E0E0E"/>
                </a:solidFill>
                <a:sym typeface="+mn-ea"/>
              </a:rPr>
              <a:t>star</a:t>
            </a:r>
            <a:r>
              <a:rPr>
                <a:solidFill>
                  <a:srgbClr val="0E0E0E"/>
                </a:solidFill>
                <a:sym typeface="+mn-ea"/>
              </a:rPr>
              <a:t>的随时间增长情况。</a:t>
            </a:r>
            <a:endParaRPr lang="zh-CN" altLang="en-US">
              <a:solidFill>
                <a:srgbClr val="0E0E0E"/>
              </a:solidFill>
              <a:sym typeface="+mn-ea"/>
            </a:endParaRPr>
          </a:p>
        </p:txBody>
      </p:sp>
      <p:sp>
        <p:nvSpPr>
          <p:cNvPr id="61" name="椭圆 60"/>
          <p:cNvSpPr/>
          <p:nvPr>
            <p:custDataLst>
              <p:tags r:id="rId35"/>
            </p:custDataLst>
          </p:nvPr>
        </p:nvSpPr>
        <p:spPr>
          <a:xfrm>
            <a:off x="7715885" y="4815205"/>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2" name="直接连接符 61"/>
          <p:cNvCxnSpPr/>
          <p:nvPr>
            <p:custDataLst>
              <p:tags r:id="rId36"/>
            </p:custDataLst>
          </p:nvPr>
        </p:nvCxnSpPr>
        <p:spPr>
          <a:xfrm>
            <a:off x="7715885" y="4005580"/>
            <a:ext cx="3821430" cy="0"/>
          </a:xfrm>
          <a:prstGeom prst="line">
            <a:avLst/>
          </a:prstGeom>
          <a:ln w="28575" cap="rnd"/>
        </p:spPr>
        <p:style>
          <a:lnRef idx="2">
            <a:schemeClr val="accent1"/>
          </a:lnRef>
          <a:fillRef idx="0">
            <a:srgbClr val="FFFFFF"/>
          </a:fillRef>
          <a:effectRef idx="0">
            <a:srgbClr val="FFFFFF"/>
          </a:effectRef>
          <a:fontRef idx="minor">
            <a:schemeClr val="tx1"/>
          </a:fontRef>
        </p:style>
      </p:cxnSp>
    </p:spTree>
    <p:custDataLst>
      <p:tags r:id="rId3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960" y="360045"/>
            <a:ext cx="8252460" cy="720090"/>
          </a:xfrm>
        </p:spPr>
        <p:txBody>
          <a:bodyPr/>
          <a:lstStyle/>
          <a:p>
            <a:r>
              <a:rPr lang="en-US" altLang="zh-CN"/>
              <a:t>FastPR</a:t>
            </a:r>
            <a:endParaRPr lang="en-US" altLang="zh-CN"/>
          </a:p>
        </p:txBody>
      </p:sp>
      <p:sp>
        <p:nvSpPr>
          <p:cNvPr id="14" name="文本框 13"/>
          <p:cNvSpPr txBox="1"/>
          <p:nvPr/>
        </p:nvSpPr>
        <p:spPr>
          <a:xfrm>
            <a:off x="687705" y="4595495"/>
            <a:ext cx="3683000" cy="645160"/>
          </a:xfrm>
          <a:prstGeom prst="rect">
            <a:avLst/>
          </a:prstGeom>
          <a:noFill/>
        </p:spPr>
        <p:txBody>
          <a:bodyPr wrap="square" rtlCol="0">
            <a:spAutoFit/>
          </a:bodyPr>
          <a:p>
            <a:r>
              <a:rPr>
                <a:solidFill>
                  <a:srgbClr val="0E0E0E"/>
                </a:solidFill>
                <a:sym typeface="+mn-ea"/>
              </a:rPr>
              <a:t>当“PR创建成功”消息出现时，这意味着PR已成功提交到</a:t>
            </a:r>
            <a:r>
              <a:rPr lang="zh-CN">
                <a:solidFill>
                  <a:srgbClr val="0E0E0E"/>
                </a:solidFill>
                <a:sym typeface="+mn-ea"/>
              </a:rPr>
              <a:t>仓</a:t>
            </a:r>
            <a:r>
              <a:rPr>
                <a:solidFill>
                  <a:srgbClr val="0E0E0E"/>
                </a:solidFill>
                <a:sym typeface="+mn-ea"/>
              </a:rPr>
              <a:t>库。</a:t>
            </a:r>
            <a:endParaRPr>
              <a:solidFill>
                <a:srgbClr val="0E0E0E"/>
              </a:solidFill>
              <a:sym typeface="+mn-ea"/>
            </a:endParaRPr>
          </a:p>
        </p:txBody>
      </p:sp>
      <p:sp>
        <p:nvSpPr>
          <p:cNvPr id="15" name="文本框 14"/>
          <p:cNvSpPr txBox="1"/>
          <p:nvPr/>
        </p:nvSpPr>
        <p:spPr>
          <a:xfrm>
            <a:off x="687705" y="1716405"/>
            <a:ext cx="4306570" cy="1753235"/>
          </a:xfrm>
          <a:prstGeom prst="rect">
            <a:avLst/>
          </a:prstGeom>
          <a:noFill/>
        </p:spPr>
        <p:txBody>
          <a:bodyPr wrap="square" rtlCol="0">
            <a:spAutoFit/>
          </a:bodyPr>
          <a:p>
            <a:r>
              <a:rPr lang="zh-CN" altLang="en-US">
                <a:solidFill>
                  <a:srgbClr val="0E0E0E"/>
                </a:solidFill>
                <a:sym typeface="+mn-ea"/>
              </a:rPr>
              <a:t>FastPR 是一项旨在简化开源项目贡献流程的功能。用户可以直接在插件提供的文档页面上修改内容，完成后插件会自动生成并提交 PR，简化贡献流程。该功能不仅支持 GitHub，还可以扩展到其他指定文档站点。</a:t>
            </a:r>
            <a:endParaRPr lang="zh-CN" altLang="en-US">
              <a:solidFill>
                <a:srgbClr val="0E0E0E"/>
              </a:solidFill>
              <a:sym typeface="+mn-ea"/>
            </a:endParaRPr>
          </a:p>
        </p:txBody>
      </p:sp>
      <p:sp>
        <p:nvSpPr>
          <p:cNvPr id="16" name="椭圆 15"/>
          <p:cNvSpPr/>
          <p:nvPr/>
        </p:nvSpPr>
        <p:spPr>
          <a:xfrm>
            <a:off x="219075" y="445389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255905" y="1560830"/>
            <a:ext cx="375285" cy="37528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直接连接符 25"/>
          <p:cNvCxnSpPr/>
          <p:nvPr/>
        </p:nvCxnSpPr>
        <p:spPr>
          <a:xfrm>
            <a:off x="798830" y="3774440"/>
            <a:ext cx="3821430" cy="0"/>
          </a:xfrm>
          <a:prstGeom prst="line">
            <a:avLst/>
          </a:prstGeom>
          <a:ln w="28575" cap="rnd"/>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9" name="图片 28"/>
          <p:cNvPicPr>
            <a:picLocks noChangeAspect="1"/>
          </p:cNvPicPr>
          <p:nvPr>
            <p:custDataLst>
              <p:tags r:id="rId2"/>
            </p:custDataLst>
          </p:nvPr>
        </p:nvPicPr>
        <p:blipFill>
          <a:blip r:embed="rId3"/>
          <a:srcRect t="9148" r="-1283"/>
          <a:stretch>
            <a:fillRect/>
          </a:stretch>
        </p:blipFill>
        <p:spPr>
          <a:xfrm>
            <a:off x="5275580" y="1435735"/>
            <a:ext cx="6242050" cy="4973320"/>
          </a:xfrm>
          <a:prstGeom prst="rect">
            <a:avLst/>
          </a:prstGeom>
        </p:spPr>
      </p:pic>
      <p:pic>
        <p:nvPicPr>
          <p:cNvPr id="13" name="图片 12"/>
          <p:cNvPicPr>
            <a:picLocks noChangeAspect="1"/>
          </p:cNvPicPr>
          <p:nvPr>
            <p:custDataLst>
              <p:tags r:id="rId4"/>
            </p:custDataLst>
          </p:nvPr>
        </p:nvPicPr>
        <p:blipFill>
          <a:blip r:embed="rId5"/>
          <a:srcRect t="5250" r="847" b="66898"/>
          <a:stretch>
            <a:fillRect/>
          </a:stretch>
        </p:blipFill>
        <p:spPr>
          <a:xfrm>
            <a:off x="5276215" y="4164330"/>
            <a:ext cx="6134735" cy="163004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33730" y="282575"/>
            <a:ext cx="8252460" cy="720090"/>
          </a:xfrm>
        </p:spPr>
        <p:txBody>
          <a:bodyPr/>
          <a:lstStyle/>
          <a:p>
            <a:r>
              <a:rPr lang="zh-CN" altLang="en-US"/>
              <a:t>智能化开源运营支持</a:t>
            </a:r>
            <a:endParaRPr lang="zh-CN" altLang="en-US"/>
          </a:p>
        </p:txBody>
      </p:sp>
      <p:pic>
        <p:nvPicPr>
          <p:cNvPr id="35" name="图片 34"/>
          <p:cNvPicPr>
            <a:picLocks noChangeAspect="1"/>
          </p:cNvPicPr>
          <p:nvPr>
            <p:custDataLst>
              <p:tags r:id="rId2"/>
            </p:custDataLst>
          </p:nvPr>
        </p:nvPicPr>
        <p:blipFill>
          <a:blip r:embed="rId3"/>
          <a:stretch>
            <a:fillRect/>
          </a:stretch>
        </p:blipFill>
        <p:spPr>
          <a:xfrm>
            <a:off x="220980" y="1945005"/>
            <a:ext cx="6732905" cy="3616960"/>
          </a:xfrm>
          <a:prstGeom prst="rect">
            <a:avLst/>
          </a:prstGeom>
        </p:spPr>
      </p:pic>
      <p:sp>
        <p:nvSpPr>
          <p:cNvPr id="2" name="文本框 1"/>
          <p:cNvSpPr txBox="1"/>
          <p:nvPr/>
        </p:nvSpPr>
        <p:spPr>
          <a:xfrm>
            <a:off x="7491095" y="2118995"/>
            <a:ext cx="4335780" cy="1476375"/>
          </a:xfrm>
          <a:prstGeom prst="rect">
            <a:avLst/>
          </a:prstGeom>
          <a:noFill/>
        </p:spPr>
        <p:txBody>
          <a:bodyPr wrap="square" rtlCol="0">
            <a:spAutoFit/>
          </a:bodyPr>
          <a:p>
            <a:pPr indent="457200" fontAlgn="auto"/>
            <a:r>
              <a:rPr lang="zh-CN" altLang="en-US"/>
              <a:t>在项目仓库页面右下角添加浮动按钮，以此作为触发入口，方便用户操作，点击该按钮后能弹出</a:t>
            </a:r>
            <a:r>
              <a:rPr lang="en-US" altLang="zh-CN"/>
              <a:t> OSS-GPT </a:t>
            </a:r>
            <a:r>
              <a:rPr lang="zh-CN" altLang="en-US"/>
              <a:t>的界面，</a:t>
            </a:r>
            <a:r>
              <a:rPr lang="zh-CN" altLang="en-US" b="1"/>
              <a:t>为后续各项智能化服务的提供搭建起便捷的交互通道</a:t>
            </a:r>
            <a:r>
              <a:rPr lang="zh-CN" altLang="en-US"/>
              <a:t>。</a:t>
            </a:r>
            <a:endParaRPr lang="zh-CN" altLang="en-US"/>
          </a:p>
        </p:txBody>
      </p:sp>
      <p:sp>
        <p:nvSpPr>
          <p:cNvPr id="3" name="文本框 2"/>
          <p:cNvSpPr txBox="1"/>
          <p:nvPr/>
        </p:nvSpPr>
        <p:spPr>
          <a:xfrm>
            <a:off x="7588885" y="4236085"/>
            <a:ext cx="4335780" cy="2306955"/>
          </a:xfrm>
          <a:prstGeom prst="rect">
            <a:avLst/>
          </a:prstGeom>
          <a:noFill/>
        </p:spPr>
        <p:txBody>
          <a:bodyPr wrap="square" rtlCol="0">
            <a:spAutoFit/>
          </a:bodyPr>
          <a:p>
            <a:pPr indent="457200" fontAlgn="auto"/>
            <a:r>
              <a:rPr lang="zh-CN" altLang="en-US"/>
              <a:t>主要提供问答、项目文档摘要生成、代码注释生成等多类型的智能化支持，并且支持用户与</a:t>
            </a:r>
            <a:r>
              <a:rPr lang="en-US" altLang="zh-CN"/>
              <a:t> OSS-GPT </a:t>
            </a:r>
            <a:r>
              <a:rPr lang="zh-CN" altLang="en-US"/>
              <a:t>实时对话，在输出形式上具备流式数据输出和</a:t>
            </a:r>
            <a:r>
              <a:rPr lang="en-US" altLang="zh-CN"/>
              <a:t> Markdown </a:t>
            </a:r>
            <a:r>
              <a:rPr lang="zh-CN" altLang="en-US"/>
              <a:t>格式输出的能力，最终可实现自动化的项目洞察分析，</a:t>
            </a:r>
            <a:r>
              <a:rPr lang="zh-CN" altLang="en-US" b="1"/>
              <a:t>整体聚焦于利用</a:t>
            </a:r>
            <a:r>
              <a:rPr lang="en-US" altLang="zh-CN" b="1"/>
              <a:t> OSS-GPT </a:t>
            </a:r>
            <a:r>
              <a:rPr lang="zh-CN" altLang="en-US" b="1"/>
              <a:t>为项目相关操作提供智能辅助与深度分析功能</a:t>
            </a:r>
            <a:r>
              <a:rPr lang="zh-CN" altLang="en-US"/>
              <a:t>。</a:t>
            </a:r>
            <a:endParaRPr lang="zh-CN" altLang="en-US"/>
          </a:p>
        </p:txBody>
      </p:sp>
      <p:grpSp>
        <p:nvGrpSpPr>
          <p:cNvPr id="13" name="组合 12"/>
          <p:cNvGrpSpPr/>
          <p:nvPr/>
        </p:nvGrpSpPr>
        <p:grpSpPr>
          <a:xfrm>
            <a:off x="7213600" y="3656330"/>
            <a:ext cx="2604770" cy="403860"/>
            <a:chOff x="11360" y="5484"/>
            <a:chExt cx="4102" cy="636"/>
          </a:xfrm>
        </p:grpSpPr>
        <p:cxnSp>
          <p:nvCxnSpPr>
            <p:cNvPr id="5" name="直接连接符 4"/>
            <p:cNvCxnSpPr/>
            <p:nvPr/>
          </p:nvCxnSpPr>
          <p:spPr>
            <a:xfrm>
              <a:off x="12086" y="6120"/>
              <a:ext cx="3377" cy="0"/>
            </a:xfrm>
            <a:prstGeom prst="line">
              <a:avLst/>
            </a:prstGeom>
            <a:ln w="38100"/>
          </p:spPr>
          <p:style>
            <a:lnRef idx="2">
              <a:schemeClr val="accent1"/>
            </a:lnRef>
            <a:fillRef idx="0">
              <a:srgbClr val="FFFFFF"/>
            </a:fillRef>
            <a:effectRef idx="0">
              <a:srgbClr val="FFFFFF"/>
            </a:effectRef>
            <a:fontRef idx="minor">
              <a:schemeClr val="tx1"/>
            </a:fontRef>
          </p:style>
        </p:cxnSp>
        <p:grpSp>
          <p:nvGrpSpPr>
            <p:cNvPr id="9" name="组合 8"/>
            <p:cNvGrpSpPr/>
            <p:nvPr/>
          </p:nvGrpSpPr>
          <p:grpSpPr>
            <a:xfrm>
              <a:off x="11360" y="5484"/>
              <a:ext cx="4103" cy="628"/>
              <a:chOff x="11360" y="2132"/>
              <a:chExt cx="4103" cy="628"/>
            </a:xfrm>
          </p:grpSpPr>
          <p:sp>
            <p:nvSpPr>
              <p:cNvPr id="10" name="椭圆 9"/>
              <p:cNvSpPr/>
              <p:nvPr/>
            </p:nvSpPr>
            <p:spPr>
              <a:xfrm>
                <a:off x="11360" y="2169"/>
                <a:ext cx="591" cy="59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2085" y="2132"/>
                <a:ext cx="3378" cy="628"/>
              </a:xfrm>
              <a:prstGeom prst="rect">
                <a:avLst/>
              </a:prstGeom>
              <a:noFill/>
            </p:spPr>
            <p:txBody>
              <a:bodyPr wrap="square" rtlCol="0">
                <a:spAutoFit/>
              </a:bodyPr>
              <a:p>
                <a:pPr algn="ctr"/>
                <a:r>
                  <a:rPr lang="zh-CN" altLang="en-US" sz="2000"/>
                  <a:t>智能化服务内容</a:t>
                </a:r>
                <a:endParaRPr lang="zh-CN" altLang="en-US" sz="2000"/>
              </a:p>
            </p:txBody>
          </p:sp>
        </p:grpSp>
      </p:grpSp>
      <p:grpSp>
        <p:nvGrpSpPr>
          <p:cNvPr id="14" name="组合 13"/>
          <p:cNvGrpSpPr/>
          <p:nvPr/>
        </p:nvGrpSpPr>
        <p:grpSpPr>
          <a:xfrm>
            <a:off x="7213600" y="1532255"/>
            <a:ext cx="2604770" cy="403860"/>
            <a:chOff x="11360" y="5484"/>
            <a:chExt cx="4102" cy="636"/>
          </a:xfrm>
        </p:grpSpPr>
        <p:cxnSp>
          <p:nvCxnSpPr>
            <p:cNvPr id="15" name="直接连接符 14"/>
            <p:cNvCxnSpPr/>
            <p:nvPr/>
          </p:nvCxnSpPr>
          <p:spPr>
            <a:xfrm>
              <a:off x="12086" y="6120"/>
              <a:ext cx="3377" cy="0"/>
            </a:xfrm>
            <a:prstGeom prst="line">
              <a:avLst/>
            </a:prstGeom>
            <a:ln w="38100"/>
          </p:spPr>
          <p:style>
            <a:lnRef idx="2">
              <a:schemeClr val="accent1"/>
            </a:lnRef>
            <a:fillRef idx="0">
              <a:srgbClr val="FFFFFF"/>
            </a:fillRef>
            <a:effectRef idx="0">
              <a:srgbClr val="FFFFFF"/>
            </a:effectRef>
            <a:fontRef idx="minor">
              <a:schemeClr val="tx1"/>
            </a:fontRef>
          </p:style>
        </p:cxnSp>
        <p:grpSp>
          <p:nvGrpSpPr>
            <p:cNvPr id="16" name="组合 15"/>
            <p:cNvGrpSpPr/>
            <p:nvPr/>
          </p:nvGrpSpPr>
          <p:grpSpPr>
            <a:xfrm>
              <a:off x="11360" y="5484"/>
              <a:ext cx="4103" cy="628"/>
              <a:chOff x="11360" y="2132"/>
              <a:chExt cx="4103" cy="628"/>
            </a:xfrm>
          </p:grpSpPr>
          <p:sp>
            <p:nvSpPr>
              <p:cNvPr id="17" name="椭圆 16"/>
              <p:cNvSpPr/>
              <p:nvPr/>
            </p:nvSpPr>
            <p:spPr>
              <a:xfrm>
                <a:off x="11360" y="2169"/>
                <a:ext cx="591" cy="59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12085" y="2132"/>
                <a:ext cx="3378" cy="628"/>
              </a:xfrm>
              <a:prstGeom prst="rect">
                <a:avLst/>
              </a:prstGeom>
              <a:noFill/>
            </p:spPr>
            <p:txBody>
              <a:bodyPr wrap="square" rtlCol="0">
                <a:spAutoFit/>
              </a:bodyPr>
              <a:p>
                <a:pPr algn="ctr"/>
                <a:r>
                  <a:rPr lang="zh-CN" altLang="en-US" sz="2000"/>
                  <a:t>功能入口设置</a:t>
                </a:r>
                <a:endParaRPr lang="zh-CN" altLang="en-US" sz="2000"/>
              </a:p>
            </p:txBody>
          </p:sp>
        </p:grpSp>
      </p:grpSp>
      <p:sp>
        <p:nvSpPr>
          <p:cNvPr id="19" name="矩形 18"/>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a:t>HyperCRX</a:t>
            </a:r>
            <a:br>
              <a:rPr lang="zh-CN" altLang="en-US"/>
            </a:br>
            <a:r>
              <a:rPr lang="zh-CN" altLang="en-US"/>
              <a:t>应用场景</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05</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目录</a:t>
            </a:r>
            <a:endParaRPr lang="zh-CN" altLang="en-US"/>
          </a:p>
        </p:txBody>
      </p:sp>
      <p:sp>
        <p:nvSpPr>
          <p:cNvPr id="6" name="序号"/>
          <p:cNvSpPr txBox="1">
            <a:spLocks noChangeAspect="1"/>
          </p:cNvSpPr>
          <p:nvPr>
            <p:custDataLst>
              <p:tags r:id="rId2"/>
            </p:custDataLst>
          </p:nvPr>
        </p:nvSpPr>
        <p:spPr>
          <a:xfrm>
            <a:off x="5923398" y="1427023"/>
            <a:ext cx="478584" cy="478584"/>
          </a:xfrm>
          <a:prstGeom prst="roundRect">
            <a:avLst>
              <a:gd name="adj" fmla="val 10052"/>
            </a:avLst>
          </a:prstGeom>
          <a:noFill/>
          <a:ln w="25400">
            <a:solidFill>
              <a:schemeClr val="accent1">
                <a:alpha val="60000"/>
              </a:schemeClr>
            </a:solidFill>
          </a:ln>
        </p:spPr>
        <p:txBody>
          <a:bodyPr wrap="none" lIns="3600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01</a:t>
            </a:r>
            <a:endParaRPr lang="en-US" sz="2400" b="1" dirty="0">
              <a:solidFill>
                <a:schemeClr val="tx1">
                  <a:lumMod val="85000"/>
                  <a:lumOff val="15000"/>
                </a:schemeClr>
              </a:solidFill>
              <a:latin typeface="+mn-ea"/>
            </a:endParaRPr>
          </a:p>
        </p:txBody>
      </p:sp>
      <p:sp>
        <p:nvSpPr>
          <p:cNvPr id="7" name="项标题"/>
          <p:cNvSpPr txBox="1"/>
          <p:nvPr>
            <p:custDataLst>
              <p:tags r:id="rId3"/>
            </p:custDataLst>
          </p:nvPr>
        </p:nvSpPr>
        <p:spPr>
          <a:xfrm>
            <a:off x="6760988" y="1456934"/>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HyperCRX概述</a:t>
            </a:r>
            <a:endParaRPr lang="zh-CN" altLang="en-US" sz="2200" b="1" spc="300" dirty="0">
              <a:solidFill>
                <a:schemeClr val="tx1">
                  <a:lumMod val="85000"/>
                  <a:lumOff val="15000"/>
                </a:schemeClr>
              </a:solidFill>
              <a:latin typeface="+mn-ea"/>
            </a:endParaRPr>
          </a:p>
        </p:txBody>
      </p:sp>
      <p:sp>
        <p:nvSpPr>
          <p:cNvPr id="22" name="序号"/>
          <p:cNvSpPr txBox="1">
            <a:spLocks noChangeAspect="1"/>
          </p:cNvSpPr>
          <p:nvPr>
            <p:custDataLst>
              <p:tags r:id="rId4"/>
            </p:custDataLst>
          </p:nvPr>
        </p:nvSpPr>
        <p:spPr>
          <a:xfrm>
            <a:off x="5923398" y="2250969"/>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02</a:t>
            </a:r>
            <a:endParaRPr lang="en-US" sz="2400" b="1" dirty="0">
              <a:solidFill>
                <a:schemeClr val="tx1">
                  <a:lumMod val="85000"/>
                  <a:lumOff val="15000"/>
                </a:schemeClr>
              </a:solidFill>
              <a:latin typeface="+mn-ea"/>
            </a:endParaRPr>
          </a:p>
        </p:txBody>
      </p:sp>
      <p:sp>
        <p:nvSpPr>
          <p:cNvPr id="23" name="项标题"/>
          <p:cNvSpPr txBox="1"/>
          <p:nvPr>
            <p:custDataLst>
              <p:tags r:id="rId5"/>
            </p:custDataLst>
          </p:nvPr>
        </p:nvSpPr>
        <p:spPr>
          <a:xfrm>
            <a:off x="6760988" y="2280881"/>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HyperCRX创新价值</a:t>
            </a:r>
            <a:endParaRPr lang="zh-CN" altLang="en-US" sz="2200" b="1" spc="300" dirty="0">
              <a:solidFill>
                <a:schemeClr val="tx1">
                  <a:lumMod val="85000"/>
                  <a:lumOff val="15000"/>
                </a:schemeClr>
              </a:solidFill>
              <a:latin typeface="+mn-ea"/>
            </a:endParaRPr>
          </a:p>
        </p:txBody>
      </p:sp>
      <p:sp>
        <p:nvSpPr>
          <p:cNvPr id="25" name="序号"/>
          <p:cNvSpPr txBox="1">
            <a:spLocks noChangeAspect="1"/>
          </p:cNvSpPr>
          <p:nvPr>
            <p:custDataLst>
              <p:tags r:id="rId6"/>
            </p:custDataLst>
          </p:nvPr>
        </p:nvSpPr>
        <p:spPr>
          <a:xfrm>
            <a:off x="5923398" y="3074915"/>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03</a:t>
            </a:r>
            <a:endParaRPr lang="en-US" sz="2400" b="1" dirty="0">
              <a:solidFill>
                <a:schemeClr val="tx1">
                  <a:lumMod val="85000"/>
                  <a:lumOff val="15000"/>
                </a:schemeClr>
              </a:solidFill>
              <a:latin typeface="+mn-ea"/>
            </a:endParaRPr>
          </a:p>
        </p:txBody>
      </p:sp>
      <p:sp>
        <p:nvSpPr>
          <p:cNvPr id="26" name="项标题"/>
          <p:cNvSpPr txBox="1"/>
          <p:nvPr>
            <p:custDataLst>
              <p:tags r:id="rId7"/>
            </p:custDataLst>
          </p:nvPr>
        </p:nvSpPr>
        <p:spPr>
          <a:xfrm>
            <a:off x="6760988" y="3104827"/>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技术挑战与解决方案</a:t>
            </a:r>
            <a:endParaRPr lang="zh-CN" altLang="en-US" sz="2200" b="1" spc="300" dirty="0">
              <a:solidFill>
                <a:schemeClr val="tx1">
                  <a:lumMod val="85000"/>
                  <a:lumOff val="15000"/>
                </a:schemeClr>
              </a:solidFill>
              <a:latin typeface="+mn-ea"/>
            </a:endParaRPr>
          </a:p>
        </p:txBody>
      </p:sp>
      <p:sp>
        <p:nvSpPr>
          <p:cNvPr id="28" name="序号"/>
          <p:cNvSpPr txBox="1">
            <a:spLocks noChangeAspect="1"/>
          </p:cNvSpPr>
          <p:nvPr>
            <p:custDataLst>
              <p:tags r:id="rId8"/>
            </p:custDataLst>
          </p:nvPr>
        </p:nvSpPr>
        <p:spPr>
          <a:xfrm>
            <a:off x="5923398" y="3898862"/>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04</a:t>
            </a:r>
            <a:endParaRPr lang="en-US" sz="2400" b="1" dirty="0">
              <a:solidFill>
                <a:schemeClr val="tx1">
                  <a:lumMod val="85000"/>
                  <a:lumOff val="15000"/>
                </a:schemeClr>
              </a:solidFill>
              <a:latin typeface="+mn-ea"/>
            </a:endParaRPr>
          </a:p>
        </p:txBody>
      </p:sp>
      <p:sp>
        <p:nvSpPr>
          <p:cNvPr id="29" name="项标题"/>
          <p:cNvSpPr txBox="1"/>
          <p:nvPr>
            <p:custDataLst>
              <p:tags r:id="rId9"/>
            </p:custDataLst>
          </p:nvPr>
        </p:nvSpPr>
        <p:spPr>
          <a:xfrm>
            <a:off x="6760988" y="3928773"/>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HyperCRX设计方案</a:t>
            </a:r>
            <a:endParaRPr lang="zh-CN" altLang="en-US" sz="2200" b="1" spc="300" dirty="0">
              <a:solidFill>
                <a:schemeClr val="tx1">
                  <a:lumMod val="85000"/>
                  <a:lumOff val="15000"/>
                </a:schemeClr>
              </a:solidFill>
              <a:latin typeface="+mn-ea"/>
            </a:endParaRPr>
          </a:p>
        </p:txBody>
      </p:sp>
      <p:sp>
        <p:nvSpPr>
          <p:cNvPr id="3" name="序号"/>
          <p:cNvSpPr txBox="1">
            <a:spLocks noChangeAspect="1"/>
          </p:cNvSpPr>
          <p:nvPr>
            <p:custDataLst>
              <p:tags r:id="rId10"/>
            </p:custDataLst>
          </p:nvPr>
        </p:nvSpPr>
        <p:spPr>
          <a:xfrm>
            <a:off x="5923398" y="4722808"/>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05</a:t>
            </a:r>
            <a:endParaRPr lang="en-US" sz="2400" b="1" dirty="0">
              <a:solidFill>
                <a:schemeClr val="tx1">
                  <a:lumMod val="85000"/>
                  <a:lumOff val="15000"/>
                </a:schemeClr>
              </a:solidFill>
              <a:latin typeface="+mn-ea"/>
            </a:endParaRPr>
          </a:p>
        </p:txBody>
      </p:sp>
      <p:sp>
        <p:nvSpPr>
          <p:cNvPr id="5" name="项标题"/>
          <p:cNvSpPr txBox="1"/>
          <p:nvPr>
            <p:custDataLst>
              <p:tags r:id="rId11"/>
            </p:custDataLst>
          </p:nvPr>
        </p:nvSpPr>
        <p:spPr>
          <a:xfrm>
            <a:off x="6760988" y="4752719"/>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HyperCRX应用场景</a:t>
            </a:r>
            <a:endParaRPr lang="zh-CN" altLang="en-US" sz="2200" b="1" spc="300" dirty="0">
              <a:solidFill>
                <a:schemeClr val="tx1">
                  <a:lumMod val="85000"/>
                  <a:lumOff val="15000"/>
                </a:schemeClr>
              </a:solidFill>
              <a:latin typeface="+mn-ea"/>
            </a:endParaRPr>
          </a:p>
        </p:txBody>
      </p:sp>
      <p:sp>
        <p:nvSpPr>
          <p:cNvPr id="33" name="任意多边形 32"/>
          <p:cNvSpPr/>
          <p:nvPr>
            <p:custDataLst>
              <p:tags r:id="rId12"/>
            </p:custDataLst>
          </p:nvPr>
        </p:nvSpPr>
        <p:spPr>
          <a:xfrm>
            <a:off x="1337834" y="3705840"/>
            <a:ext cx="2252137" cy="320381"/>
          </a:xfrm>
          <a:custGeom>
            <a:avLst/>
            <a:gdLst/>
            <a:ahLst/>
            <a:cxnLst>
              <a:cxn ang="3">
                <a:pos x="hc" y="t"/>
              </a:cxn>
              <a:cxn ang="cd2">
                <a:pos x="l" y="vc"/>
              </a:cxn>
              <a:cxn ang="cd4">
                <a:pos x="hc" y="b"/>
              </a:cxn>
              <a:cxn ang="0">
                <a:pos x="r" y="vc"/>
              </a:cxn>
            </a:cxnLst>
            <a:rect l="l" t="t" r="r" b="b"/>
            <a:pathLst>
              <a:path w="3547" h="505">
                <a:moveTo>
                  <a:pt x="259" y="0"/>
                </a:moveTo>
                <a:cubicBezTo>
                  <a:pt x="307" y="0"/>
                  <a:pt x="346" y="6"/>
                  <a:pt x="379" y="19"/>
                </a:cubicBezTo>
                <a:lnTo>
                  <a:pt x="379" y="119"/>
                </a:lnTo>
                <a:cubicBezTo>
                  <a:pt x="346" y="100"/>
                  <a:pt x="308" y="90"/>
                  <a:pt x="266" y="90"/>
                </a:cubicBezTo>
                <a:cubicBezTo>
                  <a:pt x="219" y="90"/>
                  <a:pt x="181" y="105"/>
                  <a:pt x="152" y="136"/>
                </a:cubicBezTo>
                <a:cubicBezTo>
                  <a:pt x="124" y="166"/>
                  <a:pt x="109" y="206"/>
                  <a:pt x="109" y="255"/>
                </a:cubicBezTo>
                <a:cubicBezTo>
                  <a:pt x="109" y="303"/>
                  <a:pt x="123" y="342"/>
                  <a:pt x="150" y="371"/>
                </a:cubicBezTo>
                <a:cubicBezTo>
                  <a:pt x="177" y="400"/>
                  <a:pt x="214" y="414"/>
                  <a:pt x="260" y="414"/>
                </a:cubicBezTo>
                <a:cubicBezTo>
                  <a:pt x="303" y="414"/>
                  <a:pt x="343" y="404"/>
                  <a:pt x="379" y="383"/>
                </a:cubicBezTo>
                <a:lnTo>
                  <a:pt x="379" y="478"/>
                </a:lnTo>
                <a:cubicBezTo>
                  <a:pt x="343" y="496"/>
                  <a:pt x="297" y="505"/>
                  <a:pt x="240" y="505"/>
                </a:cubicBezTo>
                <a:cubicBezTo>
                  <a:pt x="166" y="505"/>
                  <a:pt x="108" y="483"/>
                  <a:pt x="65" y="439"/>
                </a:cubicBezTo>
                <a:cubicBezTo>
                  <a:pt x="22" y="395"/>
                  <a:pt x="0" y="336"/>
                  <a:pt x="0" y="263"/>
                </a:cubicBezTo>
                <a:cubicBezTo>
                  <a:pt x="0" y="186"/>
                  <a:pt x="24" y="123"/>
                  <a:pt x="72" y="74"/>
                </a:cubicBezTo>
                <a:cubicBezTo>
                  <a:pt x="120" y="25"/>
                  <a:pt x="183" y="0"/>
                  <a:pt x="259" y="0"/>
                </a:cubicBezTo>
                <a:close/>
                <a:moveTo>
                  <a:pt x="3405" y="0"/>
                </a:moveTo>
                <a:cubicBezTo>
                  <a:pt x="3453" y="0"/>
                  <a:pt x="3493" y="6"/>
                  <a:pt x="3525" y="19"/>
                </a:cubicBezTo>
                <a:lnTo>
                  <a:pt x="3525" y="116"/>
                </a:lnTo>
                <a:cubicBezTo>
                  <a:pt x="3493" y="94"/>
                  <a:pt x="3454" y="83"/>
                  <a:pt x="3410" y="83"/>
                </a:cubicBezTo>
                <a:cubicBezTo>
                  <a:pt x="3385" y="83"/>
                  <a:pt x="3364" y="88"/>
                  <a:pt x="3349" y="97"/>
                </a:cubicBezTo>
                <a:cubicBezTo>
                  <a:pt x="3334" y="106"/>
                  <a:pt x="3326" y="119"/>
                  <a:pt x="3326" y="134"/>
                </a:cubicBezTo>
                <a:cubicBezTo>
                  <a:pt x="3326" y="147"/>
                  <a:pt x="3331" y="159"/>
                  <a:pt x="3342" y="169"/>
                </a:cubicBezTo>
                <a:cubicBezTo>
                  <a:pt x="3352" y="180"/>
                  <a:pt x="3378" y="194"/>
                  <a:pt x="3419" y="212"/>
                </a:cubicBezTo>
                <a:cubicBezTo>
                  <a:pt x="3468" y="233"/>
                  <a:pt x="3501" y="255"/>
                  <a:pt x="3519" y="278"/>
                </a:cubicBezTo>
                <a:cubicBezTo>
                  <a:pt x="3538" y="301"/>
                  <a:pt x="3547" y="329"/>
                  <a:pt x="3547" y="361"/>
                </a:cubicBezTo>
                <a:cubicBezTo>
                  <a:pt x="3547" y="407"/>
                  <a:pt x="3530" y="443"/>
                  <a:pt x="3497" y="468"/>
                </a:cubicBezTo>
                <a:cubicBezTo>
                  <a:pt x="3464" y="492"/>
                  <a:pt x="3417" y="505"/>
                  <a:pt x="3356" y="505"/>
                </a:cubicBezTo>
                <a:cubicBezTo>
                  <a:pt x="3300" y="505"/>
                  <a:pt x="3254" y="496"/>
                  <a:pt x="3218" y="477"/>
                </a:cubicBezTo>
                <a:lnTo>
                  <a:pt x="3218" y="373"/>
                </a:lnTo>
                <a:cubicBezTo>
                  <a:pt x="3257" y="406"/>
                  <a:pt x="3302" y="422"/>
                  <a:pt x="3352" y="422"/>
                </a:cubicBezTo>
                <a:cubicBezTo>
                  <a:pt x="3380" y="422"/>
                  <a:pt x="3402" y="417"/>
                  <a:pt x="3416" y="407"/>
                </a:cubicBezTo>
                <a:cubicBezTo>
                  <a:pt x="3430" y="398"/>
                  <a:pt x="3437" y="385"/>
                  <a:pt x="3437" y="370"/>
                </a:cubicBezTo>
                <a:cubicBezTo>
                  <a:pt x="3437" y="357"/>
                  <a:pt x="3432" y="344"/>
                  <a:pt x="3420" y="332"/>
                </a:cubicBezTo>
                <a:cubicBezTo>
                  <a:pt x="3409" y="321"/>
                  <a:pt x="3379" y="305"/>
                  <a:pt x="3331" y="284"/>
                </a:cubicBezTo>
                <a:cubicBezTo>
                  <a:pt x="3254" y="252"/>
                  <a:pt x="3216" y="205"/>
                  <a:pt x="3216" y="143"/>
                </a:cubicBezTo>
                <a:cubicBezTo>
                  <a:pt x="3216" y="98"/>
                  <a:pt x="3234" y="63"/>
                  <a:pt x="3268" y="38"/>
                </a:cubicBezTo>
                <a:cubicBezTo>
                  <a:pt x="3303" y="13"/>
                  <a:pt x="3348" y="0"/>
                  <a:pt x="3405" y="0"/>
                </a:cubicBezTo>
                <a:close/>
                <a:moveTo>
                  <a:pt x="976" y="8"/>
                </a:moveTo>
                <a:lnTo>
                  <a:pt x="1089" y="8"/>
                </a:lnTo>
                <a:lnTo>
                  <a:pt x="1288" y="315"/>
                </a:lnTo>
                <a:cubicBezTo>
                  <a:pt x="1301" y="335"/>
                  <a:pt x="1309" y="348"/>
                  <a:pt x="1312" y="354"/>
                </a:cubicBezTo>
                <a:lnTo>
                  <a:pt x="1314" y="354"/>
                </a:lnTo>
                <a:cubicBezTo>
                  <a:pt x="1312" y="342"/>
                  <a:pt x="1311" y="319"/>
                  <a:pt x="1311" y="286"/>
                </a:cubicBezTo>
                <a:lnTo>
                  <a:pt x="1311" y="8"/>
                </a:lnTo>
                <a:lnTo>
                  <a:pt x="1409" y="8"/>
                </a:lnTo>
                <a:lnTo>
                  <a:pt x="1409" y="496"/>
                </a:lnTo>
                <a:lnTo>
                  <a:pt x="1303" y="496"/>
                </a:lnTo>
                <a:lnTo>
                  <a:pt x="1096" y="180"/>
                </a:lnTo>
                <a:cubicBezTo>
                  <a:pt x="1085" y="164"/>
                  <a:pt x="1078" y="151"/>
                  <a:pt x="1073" y="141"/>
                </a:cubicBezTo>
                <a:lnTo>
                  <a:pt x="1071" y="141"/>
                </a:lnTo>
                <a:cubicBezTo>
                  <a:pt x="1073" y="158"/>
                  <a:pt x="1074" y="184"/>
                  <a:pt x="1074" y="219"/>
                </a:cubicBezTo>
                <a:lnTo>
                  <a:pt x="1074" y="496"/>
                </a:lnTo>
                <a:lnTo>
                  <a:pt x="976" y="496"/>
                </a:lnTo>
                <a:lnTo>
                  <a:pt x="976" y="8"/>
                </a:lnTo>
                <a:close/>
                <a:moveTo>
                  <a:pt x="1470" y="8"/>
                </a:moveTo>
                <a:lnTo>
                  <a:pt x="1852" y="8"/>
                </a:lnTo>
                <a:lnTo>
                  <a:pt x="1852" y="93"/>
                </a:lnTo>
                <a:lnTo>
                  <a:pt x="1713" y="93"/>
                </a:lnTo>
                <a:lnTo>
                  <a:pt x="1713" y="496"/>
                </a:lnTo>
                <a:lnTo>
                  <a:pt x="1609" y="496"/>
                </a:lnTo>
                <a:lnTo>
                  <a:pt x="1609" y="93"/>
                </a:lnTo>
                <a:lnTo>
                  <a:pt x="1470" y="93"/>
                </a:lnTo>
                <a:lnTo>
                  <a:pt x="1470" y="8"/>
                </a:lnTo>
                <a:close/>
                <a:moveTo>
                  <a:pt x="1921" y="8"/>
                </a:moveTo>
                <a:lnTo>
                  <a:pt x="2198" y="8"/>
                </a:lnTo>
                <a:lnTo>
                  <a:pt x="2198" y="93"/>
                </a:lnTo>
                <a:lnTo>
                  <a:pt x="2024" y="93"/>
                </a:lnTo>
                <a:lnTo>
                  <a:pt x="2024" y="208"/>
                </a:lnTo>
                <a:lnTo>
                  <a:pt x="2186" y="208"/>
                </a:lnTo>
                <a:lnTo>
                  <a:pt x="2186" y="293"/>
                </a:lnTo>
                <a:lnTo>
                  <a:pt x="2024" y="293"/>
                </a:lnTo>
                <a:lnTo>
                  <a:pt x="2024" y="411"/>
                </a:lnTo>
                <a:lnTo>
                  <a:pt x="2209" y="411"/>
                </a:lnTo>
                <a:lnTo>
                  <a:pt x="2209" y="496"/>
                </a:lnTo>
                <a:lnTo>
                  <a:pt x="1921" y="496"/>
                </a:lnTo>
                <a:lnTo>
                  <a:pt x="1921" y="8"/>
                </a:lnTo>
                <a:close/>
                <a:moveTo>
                  <a:pt x="2296" y="8"/>
                </a:moveTo>
                <a:lnTo>
                  <a:pt x="2409" y="8"/>
                </a:lnTo>
                <a:lnTo>
                  <a:pt x="2608" y="315"/>
                </a:lnTo>
                <a:cubicBezTo>
                  <a:pt x="2621" y="335"/>
                  <a:pt x="2629" y="348"/>
                  <a:pt x="2632" y="354"/>
                </a:cubicBezTo>
                <a:lnTo>
                  <a:pt x="2634" y="354"/>
                </a:lnTo>
                <a:cubicBezTo>
                  <a:pt x="2632" y="342"/>
                  <a:pt x="2631" y="319"/>
                  <a:pt x="2631" y="286"/>
                </a:cubicBezTo>
                <a:lnTo>
                  <a:pt x="2631" y="8"/>
                </a:lnTo>
                <a:lnTo>
                  <a:pt x="2729" y="8"/>
                </a:lnTo>
                <a:lnTo>
                  <a:pt x="2729" y="496"/>
                </a:lnTo>
                <a:lnTo>
                  <a:pt x="2623" y="496"/>
                </a:lnTo>
                <a:lnTo>
                  <a:pt x="2416" y="180"/>
                </a:lnTo>
                <a:cubicBezTo>
                  <a:pt x="2405" y="164"/>
                  <a:pt x="2398" y="151"/>
                  <a:pt x="2393" y="141"/>
                </a:cubicBezTo>
                <a:lnTo>
                  <a:pt x="2391" y="141"/>
                </a:lnTo>
                <a:cubicBezTo>
                  <a:pt x="2393" y="158"/>
                  <a:pt x="2394" y="184"/>
                  <a:pt x="2394" y="219"/>
                </a:cubicBezTo>
                <a:lnTo>
                  <a:pt x="2394" y="496"/>
                </a:lnTo>
                <a:lnTo>
                  <a:pt x="2296" y="496"/>
                </a:lnTo>
                <a:lnTo>
                  <a:pt x="2296" y="8"/>
                </a:lnTo>
                <a:close/>
                <a:moveTo>
                  <a:pt x="2790" y="8"/>
                </a:moveTo>
                <a:lnTo>
                  <a:pt x="3172" y="8"/>
                </a:lnTo>
                <a:lnTo>
                  <a:pt x="3172" y="93"/>
                </a:lnTo>
                <a:lnTo>
                  <a:pt x="3033" y="93"/>
                </a:lnTo>
                <a:lnTo>
                  <a:pt x="3033" y="496"/>
                </a:lnTo>
                <a:lnTo>
                  <a:pt x="2929" y="496"/>
                </a:lnTo>
                <a:lnTo>
                  <a:pt x="2929" y="93"/>
                </a:lnTo>
                <a:lnTo>
                  <a:pt x="2790" y="93"/>
                </a:lnTo>
                <a:lnTo>
                  <a:pt x="2790" y="8"/>
                </a:lnTo>
                <a:close/>
                <a:moveTo>
                  <a:pt x="661" y="90"/>
                </a:moveTo>
                <a:cubicBezTo>
                  <a:pt x="620" y="90"/>
                  <a:pt x="588" y="105"/>
                  <a:pt x="564" y="135"/>
                </a:cubicBezTo>
                <a:cubicBezTo>
                  <a:pt x="541" y="166"/>
                  <a:pt x="529" y="205"/>
                  <a:pt x="529" y="253"/>
                </a:cubicBezTo>
                <a:cubicBezTo>
                  <a:pt x="529" y="300"/>
                  <a:pt x="541" y="339"/>
                  <a:pt x="564" y="369"/>
                </a:cubicBezTo>
                <a:cubicBezTo>
                  <a:pt x="586" y="399"/>
                  <a:pt x="618" y="414"/>
                  <a:pt x="658" y="414"/>
                </a:cubicBezTo>
                <a:cubicBezTo>
                  <a:pt x="699" y="414"/>
                  <a:pt x="730" y="400"/>
                  <a:pt x="753" y="371"/>
                </a:cubicBezTo>
                <a:cubicBezTo>
                  <a:pt x="776" y="342"/>
                  <a:pt x="787" y="303"/>
                  <a:pt x="787" y="255"/>
                </a:cubicBezTo>
                <a:cubicBezTo>
                  <a:pt x="787" y="204"/>
                  <a:pt x="776" y="164"/>
                  <a:pt x="754" y="134"/>
                </a:cubicBezTo>
                <a:cubicBezTo>
                  <a:pt x="732" y="105"/>
                  <a:pt x="701" y="90"/>
                  <a:pt x="661" y="90"/>
                </a:cubicBezTo>
                <a:close/>
                <a:moveTo>
                  <a:pt x="664" y="0"/>
                </a:moveTo>
                <a:cubicBezTo>
                  <a:pt x="733" y="0"/>
                  <a:pt x="790" y="23"/>
                  <a:pt x="832" y="70"/>
                </a:cubicBezTo>
                <a:cubicBezTo>
                  <a:pt x="875" y="116"/>
                  <a:pt x="896" y="176"/>
                  <a:pt x="896" y="248"/>
                </a:cubicBezTo>
                <a:cubicBezTo>
                  <a:pt x="896" y="324"/>
                  <a:pt x="874" y="386"/>
                  <a:pt x="830" y="434"/>
                </a:cubicBezTo>
                <a:cubicBezTo>
                  <a:pt x="785" y="481"/>
                  <a:pt x="727" y="505"/>
                  <a:pt x="656" y="505"/>
                </a:cubicBezTo>
                <a:cubicBezTo>
                  <a:pt x="586" y="505"/>
                  <a:pt x="529" y="482"/>
                  <a:pt x="486" y="436"/>
                </a:cubicBezTo>
                <a:cubicBezTo>
                  <a:pt x="442" y="390"/>
                  <a:pt x="420" y="331"/>
                  <a:pt x="420" y="259"/>
                </a:cubicBezTo>
                <a:cubicBezTo>
                  <a:pt x="420" y="182"/>
                  <a:pt x="442" y="120"/>
                  <a:pt x="487" y="72"/>
                </a:cubicBezTo>
                <a:cubicBezTo>
                  <a:pt x="532" y="24"/>
                  <a:pt x="590" y="0"/>
                  <a:pt x="664" y="0"/>
                </a:cubicBezTo>
                <a:close/>
              </a:path>
            </a:pathLst>
          </a:custGeom>
          <a:solidFill>
            <a:schemeClr val="tx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应用示例展示</a:t>
            </a:r>
            <a:r>
              <a:rPr lang="en-US" altLang="zh-CN"/>
              <a:t>1</a:t>
            </a:r>
            <a:endParaRPr lang="en-US" altLang="zh-CN"/>
          </a:p>
        </p:txBody>
      </p:sp>
      <p:sp>
        <p:nvSpPr>
          <p:cNvPr id="3" name="文本框 2"/>
          <p:cNvSpPr txBox="1"/>
          <p:nvPr/>
        </p:nvSpPr>
        <p:spPr>
          <a:xfrm>
            <a:off x="1200150" y="1412875"/>
            <a:ext cx="9441815" cy="110680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t>案例</a:t>
            </a:r>
            <a:r>
              <a:rPr lang="en-US" altLang="zh-CN" sz="2000"/>
              <a:t>1: </a:t>
            </a:r>
            <a:r>
              <a:rPr lang="zh-CN" altLang="en-US" sz="1800"/>
              <a:t>考虑一下史蒂夫，他是一家初创公司的 JavaScript 开发人员，正在为他们的在线会议应用程序寻找一个开源的日历组件。在GitHub 上进行快速搜索后，史蒂夫将选择范围缩小到了两个组件</a:t>
            </a:r>
            <a:r>
              <a:rPr lang="en-US" altLang="zh-CN" sz="1800"/>
              <a:t> </a:t>
            </a:r>
            <a:r>
              <a:rPr lang="zh-CN" altLang="en-US" sz="1800"/>
              <a:t>A 和 B 。</a:t>
            </a:r>
            <a:endParaRPr lang="zh-CN" altLang="en-US" sz="1600">
              <a:solidFill>
                <a:srgbClr val="000000"/>
              </a:solidFill>
              <a:latin typeface="宋体" pitchFamily="2" charset="-122"/>
              <a:ea typeface="宋体" pitchFamily="2" charset="-122"/>
            </a:endParaRPr>
          </a:p>
        </p:txBody>
      </p:sp>
      <p:sp>
        <p:nvSpPr>
          <p:cNvPr id="2" name="圆角矩形 1"/>
          <p:cNvSpPr/>
          <p:nvPr/>
        </p:nvSpPr>
        <p:spPr>
          <a:xfrm>
            <a:off x="6710680" y="283464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repo-header-labels</a:t>
            </a:r>
            <a:endParaRPr lang="zh-CN" altLang="en-US"/>
          </a:p>
        </p:txBody>
      </p:sp>
      <p:sp>
        <p:nvSpPr>
          <p:cNvPr id="4" name="圆角矩形 3"/>
          <p:cNvSpPr/>
          <p:nvPr/>
        </p:nvSpPr>
        <p:spPr>
          <a:xfrm>
            <a:off x="6710680" y="429768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project-contribution-network</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290445" y="2834640"/>
            <a:ext cx="3769360" cy="64516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功能5</a:t>
            </a:r>
            <a:r>
              <a:rPr lang="zh-CN" altLang="en-US">
                <a:sym typeface="+mn-ea"/>
              </a:rPr>
              <a:t>，他发现项目A的参与者数量更多</a:t>
            </a:r>
            <a:r>
              <a:rPr lang="en-US" altLang="zh-CN">
                <a:solidFill>
                  <a:srgbClr val="000000"/>
                </a:solidFill>
                <a:latin typeface="宋体" pitchFamily="2" charset="-122"/>
                <a:ea typeface="宋体" pitchFamily="2" charset="-122"/>
                <a:sym typeface="+mn-ea"/>
              </a:rPr>
              <a:t> </a:t>
            </a:r>
            <a:endParaRPr lang="zh-CN" altLang="en-US"/>
          </a:p>
        </p:txBody>
      </p:sp>
      <p:sp>
        <p:nvSpPr>
          <p:cNvPr id="7" name="文本框 6"/>
          <p:cNvSpPr txBox="1"/>
          <p:nvPr/>
        </p:nvSpPr>
        <p:spPr>
          <a:xfrm>
            <a:off x="2290445" y="4297680"/>
            <a:ext cx="4064000" cy="64516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功能1</a:t>
            </a:r>
            <a:r>
              <a:rPr lang="en-US" altLang="zh-CN" b="1">
                <a:solidFill>
                  <a:schemeClr val="accent1"/>
                </a:solidFill>
                <a:sym typeface="+mn-ea"/>
              </a:rPr>
              <a:t>3</a:t>
            </a:r>
            <a:r>
              <a:rPr lang="zh-CN" altLang="en-US">
                <a:sym typeface="+mn-ea"/>
              </a:rPr>
              <a:t>，他意识到与项目B 相关的大多数项目都来自知名公司</a:t>
            </a:r>
            <a:endParaRPr lang="zh-CN" altLang="en-US"/>
          </a:p>
        </p:txBody>
      </p:sp>
      <p:sp>
        <p:nvSpPr>
          <p:cNvPr id="8" name="文本框 7"/>
          <p:cNvSpPr txBox="1"/>
          <p:nvPr/>
        </p:nvSpPr>
        <p:spPr>
          <a:xfrm>
            <a:off x="1200150" y="5598160"/>
            <a:ext cx="9441180" cy="645160"/>
          </a:xfrm>
          <a:prstGeom prst="rect">
            <a:avLst/>
          </a:prstGeom>
          <a:noFill/>
        </p:spPr>
        <p:txBody>
          <a:bodyPr wrap="square" rtlCol="0">
            <a:spAutoFit/>
          </a:bodyPr>
          <a:p>
            <a:pPr algn="ctr"/>
            <a:r>
              <a:rPr lang="zh-CN" altLang="en-US">
                <a:sym typeface="+mn-ea"/>
              </a:rPr>
              <a:t>考虑到这些信息，史蒂夫决定选择项目B, </a:t>
            </a:r>
            <a:endParaRPr lang="zh-CN" altLang="en-US">
              <a:sym typeface="+mn-ea"/>
            </a:endParaRPr>
          </a:p>
          <a:p>
            <a:pPr algn="ctr"/>
            <a:r>
              <a:rPr lang="zh-CN" altLang="en-US">
                <a:sym typeface="+mn-ea"/>
              </a:rPr>
              <a:t>因为他相信来自知名公司的开发人员更有可能交付成熟和强大的产品</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custDataLst>
              <p:tags r:id="rId1"/>
            </p:custDataLst>
          </p:nvPr>
        </p:nvSpPr>
        <p:spPr>
          <a:xfrm flipH="1">
            <a:off x="11680457" y="5709056"/>
            <a:ext cx="511543" cy="1148944"/>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806" h="1809">
                <a:moveTo>
                  <a:pt x="0" y="0"/>
                </a:moveTo>
                <a:lnTo>
                  <a:pt x="806" y="1809"/>
                </a:lnTo>
                <a:lnTo>
                  <a:pt x="0" y="1809"/>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 name="标题 2"/>
          <p:cNvSpPr>
            <a:spLocks noGrp="1"/>
          </p:cNvSpPr>
          <p:nvPr>
            <p:ph type="title"/>
            <p:custDataLst>
              <p:tags r:id="rId2"/>
            </p:custDataLst>
          </p:nvPr>
        </p:nvSpPr>
        <p:spPr>
          <a:xfrm>
            <a:off x="922714" y="397193"/>
            <a:ext cx="5488165" cy="792000"/>
          </a:xfrm>
        </p:spPr>
        <p:txBody>
          <a:bodyPr anchor="b"/>
          <a:lstStyle/>
          <a:p>
            <a:pPr algn="l"/>
            <a:r>
              <a:rPr lang="zh-CN" altLang="en-US">
                <a:sym typeface="+mn-ea"/>
              </a:rPr>
              <a:t>应用示例展示</a:t>
            </a:r>
            <a:r>
              <a:rPr lang="en-US" altLang="zh-CN">
                <a:sym typeface="+mn-ea"/>
              </a:rPr>
              <a:t>2</a:t>
            </a:r>
            <a:endParaRPr lang="en-US" altLang="zh-CN" dirty="0">
              <a:sym typeface="+mn-ea"/>
            </a:endParaRPr>
          </a:p>
        </p:txBody>
      </p:sp>
      <p:sp>
        <p:nvSpPr>
          <p:cNvPr id="2" name="矩形 1"/>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6437630" y="342900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repo-activity-racing-bar</a:t>
            </a:r>
            <a:endParaRPr lang="zh-CN" altLang="en-US"/>
          </a:p>
        </p:txBody>
      </p:sp>
      <p:sp>
        <p:nvSpPr>
          <p:cNvPr id="6" name="文本框 5"/>
          <p:cNvSpPr txBox="1"/>
          <p:nvPr/>
        </p:nvSpPr>
        <p:spPr>
          <a:xfrm>
            <a:off x="1200150" y="1777365"/>
            <a:ext cx="9441815" cy="78041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sym typeface="+mn-ea"/>
              </a:rPr>
              <a:t>案例</a:t>
            </a:r>
            <a:r>
              <a:rPr lang="en-US" altLang="zh-CN" sz="2000">
                <a:sym typeface="+mn-ea"/>
              </a:rPr>
              <a:t>2: </a:t>
            </a:r>
            <a:r>
              <a:rPr lang="zh-CN" altLang="en-US">
                <a:sym typeface="+mn-ea"/>
              </a:rPr>
              <a:t>弗兰克负责一个大规模的开源项目，他希望任命在过去六个月中积极为该项目做出贡献的代码库维护人员。</a:t>
            </a:r>
            <a:endParaRPr lang="zh-CN" altLang="en-US" sz="1800"/>
          </a:p>
        </p:txBody>
      </p:sp>
      <p:sp>
        <p:nvSpPr>
          <p:cNvPr id="7" name="文本框 6"/>
          <p:cNvSpPr txBox="1"/>
          <p:nvPr/>
        </p:nvSpPr>
        <p:spPr>
          <a:xfrm>
            <a:off x="2235835" y="3217545"/>
            <a:ext cx="3769360" cy="119888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a:t>
            </a:r>
            <a:r>
              <a:rPr lang="en-US" altLang="zh-CN" b="1">
                <a:solidFill>
                  <a:schemeClr val="accent1"/>
                </a:solidFill>
                <a:sym typeface="+mn-ea"/>
              </a:rPr>
              <a:t>9</a:t>
            </a:r>
            <a:r>
              <a:rPr lang="zh-CN" altLang="en-US">
                <a:sym typeface="+mn-ea"/>
              </a:rPr>
              <a:t>，</a:t>
            </a:r>
            <a:r>
              <a:rPr lang="zh-CN" altLang="en-US">
                <a:sym typeface="+mn-ea"/>
              </a:rPr>
              <a:t>他确定了两个潜在的候选人，并访问了他们的个人资料，查看了三个开发者功能提供的信息</a:t>
            </a:r>
            <a:endParaRPr lang="zh-CN" altLang="en-US"/>
          </a:p>
        </p:txBody>
      </p:sp>
      <p:sp>
        <p:nvSpPr>
          <p:cNvPr id="8" name="文本框 7"/>
          <p:cNvSpPr txBox="1"/>
          <p:nvPr/>
        </p:nvSpPr>
        <p:spPr>
          <a:xfrm>
            <a:off x="1200150" y="5003800"/>
            <a:ext cx="9441180" cy="645160"/>
          </a:xfrm>
          <a:prstGeom prst="rect">
            <a:avLst/>
          </a:prstGeom>
          <a:noFill/>
        </p:spPr>
        <p:txBody>
          <a:bodyPr wrap="square" rtlCol="0">
            <a:spAutoFit/>
          </a:bodyPr>
          <a:p>
            <a:pPr algn="ctr"/>
            <a:r>
              <a:rPr lang="zh-CN" altLang="en-US">
                <a:sym typeface="+mn-ea"/>
              </a:rPr>
              <a:t>经过仔细考虑，弗兰克得出结论:</a:t>
            </a:r>
            <a:endParaRPr lang="zh-CN" altLang="en-US">
              <a:sym typeface="+mn-ea"/>
            </a:endParaRPr>
          </a:p>
          <a:p>
            <a:pPr algn="ctr"/>
            <a:r>
              <a:rPr lang="zh-CN" altLang="en-US">
                <a:sym typeface="+mn-ea"/>
              </a:rPr>
              <a:t>两个候选人都值得信赖，适合担任维护员的角色</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应用示例展示</a:t>
            </a:r>
            <a:r>
              <a:rPr lang="en-US" altLang="zh-CN">
                <a:sym typeface="+mn-ea"/>
              </a:rPr>
              <a:t>3</a:t>
            </a:r>
            <a:endParaRPr lang="en-US" altLang="zh-CN">
              <a:sym typeface="+mn-ea"/>
            </a:endParaRPr>
          </a:p>
        </p:txBody>
      </p:sp>
      <p:sp>
        <p:nvSpPr>
          <p:cNvPr id="4" name="矩形 3"/>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6513830" y="2501900"/>
            <a:ext cx="2786380" cy="2707005"/>
            <a:chOff x="10258" y="4196"/>
            <a:chExt cx="4388" cy="4263"/>
          </a:xfrm>
        </p:grpSpPr>
        <p:sp>
          <p:nvSpPr>
            <p:cNvPr id="5" name="圆角矩形 4"/>
            <p:cNvSpPr/>
            <p:nvPr/>
          </p:nvSpPr>
          <p:spPr>
            <a:xfrm>
              <a:off x="10258" y="4196"/>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project-contribution-network</a:t>
              </a:r>
              <a:endParaRPr lang="zh-CN" altLang="en-US"/>
            </a:p>
          </p:txBody>
        </p:sp>
        <p:sp>
          <p:nvSpPr>
            <p:cNvPr id="6" name="圆角矩形 5"/>
            <p:cNvSpPr/>
            <p:nvPr/>
          </p:nvSpPr>
          <p:spPr>
            <a:xfrm>
              <a:off x="10258" y="5297"/>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project-ecosystem-network</a:t>
              </a:r>
              <a:endParaRPr lang="zh-CN" altLang="en-US"/>
            </a:p>
          </p:txBody>
        </p:sp>
        <p:sp>
          <p:nvSpPr>
            <p:cNvPr id="7" name="圆角矩形 6"/>
            <p:cNvSpPr/>
            <p:nvPr/>
          </p:nvSpPr>
          <p:spPr>
            <a:xfrm>
              <a:off x="10258" y="6398"/>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project-community-network</a:t>
              </a:r>
              <a:endParaRPr lang="zh-CN" altLang="en-US"/>
            </a:p>
          </p:txBody>
        </p:sp>
        <p:sp>
          <p:nvSpPr>
            <p:cNvPr id="9" name="圆角矩形 8"/>
            <p:cNvSpPr/>
            <p:nvPr/>
          </p:nvSpPr>
          <p:spPr>
            <a:xfrm>
              <a:off x="10258" y="7499"/>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development-activity-network</a:t>
              </a:r>
              <a:endParaRPr lang="zh-CN" altLang="en-US"/>
            </a:p>
          </p:txBody>
        </p:sp>
      </p:grpSp>
      <p:sp>
        <p:nvSpPr>
          <p:cNvPr id="10" name="文本框 9"/>
          <p:cNvSpPr txBox="1"/>
          <p:nvPr/>
        </p:nvSpPr>
        <p:spPr>
          <a:xfrm>
            <a:off x="1200150" y="1461770"/>
            <a:ext cx="9441815" cy="78041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sym typeface="+mn-ea"/>
              </a:rPr>
              <a:t>案例</a:t>
            </a:r>
            <a:r>
              <a:rPr lang="en-US" altLang="zh-CN" sz="2000">
                <a:sym typeface="+mn-ea"/>
              </a:rPr>
              <a:t>3：</a:t>
            </a:r>
            <a:r>
              <a:rPr lang="zh-CN" altLang="en-US">
                <a:sym typeface="+mn-ea"/>
              </a:rPr>
              <a:t>劳拉是一位寻找物联网人才的雇主，她在 GitHub 上探索  著名的开源物联网项目的库。</a:t>
            </a:r>
            <a:endParaRPr lang="zh-CN" altLang="en-US" sz="1800"/>
          </a:p>
        </p:txBody>
      </p:sp>
      <p:sp>
        <p:nvSpPr>
          <p:cNvPr id="11" name="文本框 10"/>
          <p:cNvSpPr txBox="1"/>
          <p:nvPr/>
        </p:nvSpPr>
        <p:spPr>
          <a:xfrm>
            <a:off x="2235835" y="3394075"/>
            <a:ext cx="3769360" cy="922020"/>
          </a:xfrm>
          <a:prstGeom prst="rect">
            <a:avLst/>
          </a:prstGeom>
          <a:noFill/>
        </p:spPr>
        <p:txBody>
          <a:bodyPr wrap="square" rtlCol="0">
            <a:spAutoFit/>
          </a:bodyPr>
          <a:p>
            <a:pPr indent="457200" fontAlgn="auto"/>
            <a:r>
              <a:rPr lang="zh-CN" altLang="en-US">
                <a:sym typeface="+mn-ea"/>
              </a:rPr>
              <a:t>在</a:t>
            </a:r>
            <a:r>
              <a:rPr lang="zh-CN" altLang="en-US" b="1">
                <a:solidFill>
                  <a:schemeClr val="accent1"/>
                </a:solidFill>
                <a:sym typeface="+mn-ea"/>
              </a:rPr>
              <a:t>功能1</a:t>
            </a:r>
            <a:r>
              <a:rPr lang="en-US" altLang="zh-CN" b="1">
                <a:solidFill>
                  <a:schemeClr val="accent1"/>
                </a:solidFill>
                <a:sym typeface="+mn-ea"/>
              </a:rPr>
              <a:t>3</a:t>
            </a:r>
            <a:r>
              <a:rPr lang="zh-CN" altLang="en-US" b="1">
                <a:solidFill>
                  <a:schemeClr val="accent1"/>
                </a:solidFill>
                <a:sym typeface="+mn-ea"/>
              </a:rPr>
              <a:t>-1</a:t>
            </a:r>
            <a:r>
              <a:rPr lang="en-US" altLang="zh-CN" b="1">
                <a:solidFill>
                  <a:schemeClr val="accent1"/>
                </a:solidFill>
                <a:sym typeface="+mn-ea"/>
              </a:rPr>
              <a:t>6</a:t>
            </a:r>
            <a:r>
              <a:rPr lang="zh-CN" altLang="en-US">
                <a:sym typeface="+mn-ea"/>
              </a:rPr>
              <a:t>的帮助下，劳拉成功识别了几位出色的候选人，并向他们发送了工作邀请</a:t>
            </a:r>
            <a:endParaRPr lang="zh-CN" altLang="en-US"/>
          </a:p>
        </p:txBody>
      </p:sp>
      <p:sp>
        <p:nvSpPr>
          <p:cNvPr id="12" name="文本框 11"/>
          <p:cNvSpPr txBox="1"/>
          <p:nvPr/>
        </p:nvSpPr>
        <p:spPr>
          <a:xfrm>
            <a:off x="1200785" y="5537200"/>
            <a:ext cx="9441180" cy="645160"/>
          </a:xfrm>
          <a:prstGeom prst="rect">
            <a:avLst/>
          </a:prstGeom>
          <a:noFill/>
        </p:spPr>
        <p:txBody>
          <a:bodyPr wrap="square" rtlCol="0">
            <a:spAutoFit/>
          </a:bodyPr>
          <a:p>
            <a:pPr algn="ctr"/>
            <a:r>
              <a:rPr lang="zh-CN" altLang="en-US">
                <a:sym typeface="+mn-ea"/>
              </a:rPr>
              <a:t>最终</a:t>
            </a:r>
            <a:endParaRPr lang="zh-CN" altLang="en-US">
              <a:sym typeface="+mn-ea"/>
            </a:endParaRPr>
          </a:p>
          <a:p>
            <a:pPr algn="ctr"/>
            <a:r>
              <a:rPr lang="zh-CN" altLang="en-US">
                <a:sym typeface="+mn-ea"/>
              </a:rPr>
              <a:t>她招聘到了一位具备必要技能和专业知识的理想候选人</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谢谢</a:t>
            </a:r>
            <a:endParaRPr lang="en-US" altLang="zh-CN"/>
          </a:p>
        </p:txBody>
      </p:sp>
      <p:sp>
        <p:nvSpPr>
          <p:cNvPr id="10" name="署名"/>
          <p:cNvSpPr>
            <a:spLocks noGrp="1"/>
          </p:cNvSpPr>
          <p:nvPr>
            <p:ph type="body" sz="quarter" idx="17"/>
            <p:custDataLst>
              <p:tags r:id="rId2"/>
            </p:custDataLst>
          </p:nvPr>
        </p:nvSpPr>
        <p:spPr/>
        <p:txBody>
          <a:bodyPr/>
          <a:lstStyle/>
          <a:p>
            <a:r>
              <a:rPr lang="zh-CN" altLang="en-US"/>
              <a:t>汇报人：</a:t>
            </a:r>
            <a:r>
              <a:rPr lang="en-US" altLang="zh-CN"/>
              <a:t>X-Team</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a:t>HyperCRX</a:t>
            </a:r>
            <a:br>
              <a:rPr lang="zh-CN" altLang="en-US"/>
            </a:br>
            <a:r>
              <a:rPr lang="zh-CN" altLang="en-US"/>
              <a:t>概述</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rcRect l="11620"/>
          <a:stretch>
            <a:fillRect/>
          </a:stretch>
        </p:blipFill>
        <p:spPr>
          <a:xfrm>
            <a:off x="0" y="3204210"/>
            <a:ext cx="4733290" cy="3377565"/>
          </a:xfrm>
          <a:prstGeom prst="rect">
            <a:avLst/>
          </a:prstGeom>
        </p:spPr>
      </p:pic>
      <p:sp>
        <p:nvSpPr>
          <p:cNvPr id="17" name="标题 16"/>
          <p:cNvSpPr>
            <a:spLocks noGrp="1"/>
          </p:cNvSpPr>
          <p:nvPr>
            <p:ph type="title"/>
            <p:custDataLst>
              <p:tags r:id="rId2"/>
            </p:custDataLst>
          </p:nvPr>
        </p:nvSpPr>
        <p:spPr/>
        <p:txBody>
          <a:bodyPr/>
          <a:lstStyle/>
          <a:p>
            <a:r>
              <a:rPr lang="zh-CN" altLang="en-US"/>
              <a:t>简介</a:t>
            </a:r>
            <a:endParaRPr lang="zh-CN" altLang="en-US"/>
          </a:p>
        </p:txBody>
      </p:sp>
      <p:sp>
        <p:nvSpPr>
          <p:cNvPr id="2" name="文本框 1"/>
          <p:cNvSpPr txBox="1"/>
          <p:nvPr/>
        </p:nvSpPr>
        <p:spPr>
          <a:xfrm>
            <a:off x="3635375" y="2022475"/>
            <a:ext cx="7860665" cy="3422015"/>
          </a:xfrm>
          <a:prstGeom prst="rect">
            <a:avLst/>
          </a:prstGeom>
          <a:noFill/>
        </p:spPr>
        <p:txBody>
          <a:bodyPr wrap="square" rtlCol="0">
            <a:noAutofit/>
          </a:bodyPr>
          <a:p>
            <a:pPr indent="457200"/>
            <a:r>
              <a:rPr lang="zh-CN" altLang="en-US"/>
              <a:t>HyperCRX是一款专为GitHub平台设计的浏览器扩展插件，</a:t>
            </a:r>
            <a:r>
              <a:rPr lang="zh-CN" altLang="en-US" b="1"/>
              <a:t>旨在为用户提供实时的项目和开发者洞察</a:t>
            </a:r>
            <a:r>
              <a:rPr lang="zh-CN" altLang="en-US"/>
              <a:t>。当用户在GitHub页面浏览时，本工具能够提供基于项目和开发者活动数据的深度洞察信息。 </a:t>
            </a:r>
            <a:endParaRPr lang="zh-CN" altLang="en-US"/>
          </a:p>
          <a:p>
            <a:pPr indent="457200"/>
            <a:r>
              <a:rPr lang="zh-CN" altLang="en-US"/>
              <a:t>这些洞察来源于OpenDigger中的语义分析和项目行为度量。除了常规的指标，如issue数、star 数和 fork数外 ，HyperCRX创新性地引入了活跃度和 OpenRank作为洞察分析的评价指标，进一步丰富 了用户对项目及开发者的理解。HyperCRX采用</a:t>
            </a:r>
            <a:r>
              <a:rPr lang="zh-CN" altLang="en-US" b="1"/>
              <a:t>独创的按需加载机制</a:t>
            </a:r>
            <a:r>
              <a:rPr lang="zh-CN" altLang="en-US"/>
              <a:t>，并将可视化的超文本标记语言 (HTML,hypertext markup language) 元素无缝嵌入GitHub界面，使用户无需离开平台即可获取全面的项目和开发者的洞察信息。</a:t>
            </a:r>
            <a:endParaRPr lang="zh-CN" altLang="en-US"/>
          </a:p>
          <a:p>
            <a:pPr indent="457200"/>
            <a:r>
              <a:rPr lang="zh-CN" altLang="en-US"/>
              <a:t>用户访问活跃的项目仓库或开发者页面时，可以通过鼠标悬停或点击相应元素，</a:t>
            </a:r>
            <a:r>
              <a:rPr lang="zh-CN" altLang="en-US" b="1"/>
              <a:t>获取不同指标的多种形式的可视化展示</a:t>
            </a:r>
            <a:r>
              <a:rPr lang="zh-CN" altLang="en-US"/>
              <a:t>，包括条形图、折线图、图形图和动态图表等。</a:t>
            </a:r>
            <a:endParaRPr lang="zh-CN" altLang="en-US"/>
          </a:p>
        </p:txBody>
      </p:sp>
      <p:pic>
        <p:nvPicPr>
          <p:cNvPr id="4" name="图片 3"/>
          <p:cNvPicPr>
            <a:picLocks noChangeAspect="1"/>
          </p:cNvPicPr>
          <p:nvPr>
            <p:custDataLst>
              <p:tags r:id="rId3"/>
            </p:custDataLst>
          </p:nvPr>
        </p:nvPicPr>
        <p:blipFill>
          <a:blip r:embed="rId4"/>
          <a:srcRect r="11042"/>
          <a:stretch>
            <a:fillRect/>
          </a:stretch>
        </p:blipFill>
        <p:spPr>
          <a:xfrm>
            <a:off x="10965180" y="716915"/>
            <a:ext cx="1084580" cy="1219200"/>
          </a:xfrm>
          <a:prstGeom prst="rect">
            <a:avLst/>
          </a:prstGeom>
        </p:spPr>
      </p:pic>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5"/>
          <a:stretch>
            <a:fillRect/>
          </a:stretch>
        </p:blipFill>
        <p:spPr>
          <a:xfrm>
            <a:off x="1828800" y="488315"/>
            <a:ext cx="6847205" cy="5918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主要</a:t>
            </a:r>
            <a:r>
              <a:rPr lang="zh-CN" altLang="en-US"/>
              <a:t>功能</a:t>
            </a:r>
            <a:endParaRPr lang="zh-CN" altLang="en-US"/>
          </a:p>
        </p:txBody>
      </p:sp>
      <p:pic>
        <p:nvPicPr>
          <p:cNvPr id="5" name="图片 1"/>
          <p:cNvPicPr>
            <a:picLocks noChangeAspect="1"/>
          </p:cNvPicPr>
          <p:nvPr>
            <p:custDataLst>
              <p:tags r:id="rId2"/>
            </p:custDataLst>
          </p:nvPr>
        </p:nvPicPr>
        <p:blipFill>
          <a:blip r:embed="rId3"/>
          <a:srcRect b="23921"/>
          <a:stretch>
            <a:fillRect/>
          </a:stretch>
        </p:blipFill>
        <p:spPr>
          <a:xfrm>
            <a:off x="4723130" y="937260"/>
            <a:ext cx="6189980" cy="5432425"/>
          </a:xfrm>
          <a:prstGeom prst="rect">
            <a:avLst/>
          </a:prstGeom>
          <a:noFill/>
          <a:ln>
            <a:noFill/>
          </a:ln>
        </p:spPr>
      </p:pic>
      <p:sp>
        <p:nvSpPr>
          <p:cNvPr id="7" name="矩形 6"/>
          <p:cNvSpPr/>
          <p:nvPr>
            <p:custDataLst>
              <p:tags r:id="rId4"/>
            </p:custDataLst>
          </p:nvPr>
        </p:nvSpPr>
        <p:spPr>
          <a:xfrm>
            <a:off x="5048885" y="937260"/>
            <a:ext cx="510540" cy="19494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custDataLst>
              <p:tags r:id="rId5"/>
            </p:custDataLst>
          </p:nvPr>
        </p:nvSpPr>
        <p:spPr>
          <a:xfrm>
            <a:off x="5517515" y="937260"/>
            <a:ext cx="619760" cy="19494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6011545" y="1151890"/>
            <a:ext cx="619760" cy="14986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custDataLst>
              <p:tags r:id="rId7"/>
            </p:custDataLst>
          </p:nvPr>
        </p:nvSpPr>
        <p:spPr>
          <a:xfrm>
            <a:off x="8350885" y="1151890"/>
            <a:ext cx="619760" cy="14986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custDataLst>
              <p:tags r:id="rId8"/>
            </p:custDataLst>
          </p:nvPr>
        </p:nvSpPr>
        <p:spPr>
          <a:xfrm>
            <a:off x="8891270" y="1151890"/>
            <a:ext cx="619760" cy="14986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9"/>
            </p:custDataLst>
          </p:nvPr>
        </p:nvSpPr>
        <p:spPr>
          <a:xfrm>
            <a:off x="8451215" y="937260"/>
            <a:ext cx="510540" cy="19431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5" name="图片 14" descr="鼠标手势3"/>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5273675" y="1073150"/>
            <a:ext cx="158115" cy="158115"/>
          </a:xfrm>
          <a:prstGeom prst="rect">
            <a:avLst/>
          </a:prstGeom>
        </p:spPr>
      </p:pic>
      <p:pic>
        <p:nvPicPr>
          <p:cNvPr id="16" name="图片 15" descr="鼠标手势3"/>
          <p:cNvPicPr>
            <a:picLocks noChangeAspect="1"/>
          </p:cNvPicPr>
          <p:nvPr>
            <p:custDataLst>
              <p:tags r:id="rId13"/>
            </p:custDataLst>
          </p:nvPr>
        </p:nvPicPr>
        <p:blipFill>
          <a:blip r:embed="rId11">
            <a:extLst>
              <a:ext uri="{96DAC541-7B7A-43D3-8B79-37D633B846F1}">
                <asvg:svgBlip xmlns:asvg="http://schemas.microsoft.com/office/drawing/2016/SVG/main" r:embed="rId14"/>
              </a:ext>
            </a:extLst>
          </a:blip>
          <a:stretch>
            <a:fillRect/>
          </a:stretch>
        </p:blipFill>
        <p:spPr>
          <a:xfrm>
            <a:off x="5789930" y="1056005"/>
            <a:ext cx="157480" cy="157480"/>
          </a:xfrm>
          <a:prstGeom prst="rect">
            <a:avLst/>
          </a:prstGeom>
        </p:spPr>
      </p:pic>
      <p:pic>
        <p:nvPicPr>
          <p:cNvPr id="6" name="图片 5" descr="鼠标手势3"/>
          <p:cNvPicPr>
            <a:picLocks noChangeAspect="1"/>
          </p:cNvPicPr>
          <p:nvPr>
            <p:custDataLst>
              <p:tags r:id="rId15"/>
            </p:custDataLst>
          </p:nvPr>
        </p:nvPicPr>
        <p:blipFill>
          <a:blip r:embed="rId11">
            <a:extLst>
              <a:ext uri="{96DAC541-7B7A-43D3-8B79-37D633B846F1}">
                <asvg:svgBlip xmlns:asvg="http://schemas.microsoft.com/office/drawing/2016/SVG/main" r:embed="rId14"/>
              </a:ext>
            </a:extLst>
          </a:blip>
          <a:stretch>
            <a:fillRect/>
          </a:stretch>
        </p:blipFill>
        <p:spPr>
          <a:xfrm>
            <a:off x="6304280" y="1205230"/>
            <a:ext cx="158115" cy="158115"/>
          </a:xfrm>
          <a:prstGeom prst="rect">
            <a:avLst/>
          </a:prstGeom>
        </p:spPr>
      </p:pic>
      <p:pic>
        <p:nvPicPr>
          <p:cNvPr id="18" name="图片 17" descr="鼠标手势3"/>
          <p:cNvPicPr>
            <a:picLocks noChangeAspect="1"/>
          </p:cNvPicPr>
          <p:nvPr>
            <p:custDataLst>
              <p:tags r:id="rId16"/>
            </p:custDataLst>
          </p:nvPr>
        </p:nvPicPr>
        <p:blipFill>
          <a:blip r:embed="rId11">
            <a:extLst>
              <a:ext uri="{96DAC541-7B7A-43D3-8B79-37D633B846F1}">
                <asvg:svgBlip xmlns:asvg="http://schemas.microsoft.com/office/drawing/2016/SVG/main" r:embed="rId14"/>
              </a:ext>
            </a:extLst>
          </a:blip>
          <a:stretch>
            <a:fillRect/>
          </a:stretch>
        </p:blipFill>
        <p:spPr>
          <a:xfrm>
            <a:off x="8409940" y="1250315"/>
            <a:ext cx="157480" cy="157480"/>
          </a:xfrm>
          <a:prstGeom prst="rect">
            <a:avLst/>
          </a:prstGeom>
        </p:spPr>
      </p:pic>
      <p:pic>
        <p:nvPicPr>
          <p:cNvPr id="19" name="图片 18" descr="鼠标手势3"/>
          <p:cNvPicPr>
            <a:picLocks noChangeAspect="1"/>
          </p:cNvPicPr>
          <p:nvPr>
            <p:custDataLst>
              <p:tags r:id="rId17"/>
            </p:custDataLst>
          </p:nvPr>
        </p:nvPicPr>
        <p:blipFill>
          <a:blip r:embed="rId11">
            <a:extLst>
              <a:ext uri="{96DAC541-7B7A-43D3-8B79-37D633B846F1}">
                <asvg:svgBlip xmlns:asvg="http://schemas.microsoft.com/office/drawing/2016/SVG/main" r:embed="rId14"/>
              </a:ext>
            </a:extLst>
          </a:blip>
          <a:stretch>
            <a:fillRect/>
          </a:stretch>
        </p:blipFill>
        <p:spPr>
          <a:xfrm>
            <a:off x="9145270" y="1230630"/>
            <a:ext cx="158115" cy="158115"/>
          </a:xfrm>
          <a:prstGeom prst="rect">
            <a:avLst/>
          </a:prstGeom>
        </p:spPr>
      </p:pic>
      <p:pic>
        <p:nvPicPr>
          <p:cNvPr id="20" name="图片 19" descr="点击"/>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rot="16860000">
            <a:off x="8788400" y="941070"/>
            <a:ext cx="217170" cy="217170"/>
          </a:xfrm>
          <a:prstGeom prst="rect">
            <a:avLst/>
          </a:prstGeom>
        </p:spPr>
      </p:pic>
      <p:pic>
        <p:nvPicPr>
          <p:cNvPr id="21" name="图片 20" descr="箭头"/>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rot="2580000">
            <a:off x="8959215" y="859790"/>
            <a:ext cx="252095" cy="253365"/>
          </a:xfrm>
          <a:prstGeom prst="rect">
            <a:avLst/>
          </a:prstGeom>
        </p:spPr>
      </p:pic>
      <p:pic>
        <p:nvPicPr>
          <p:cNvPr id="23" name="图片 1"/>
          <p:cNvPicPr>
            <a:picLocks noChangeAspect="1"/>
          </p:cNvPicPr>
          <p:nvPr>
            <p:custDataLst>
              <p:tags r:id="rId24"/>
            </p:custDataLst>
          </p:nvPr>
        </p:nvPicPr>
        <p:blipFill>
          <a:blip r:embed="rId3"/>
          <a:srcRect l="70031" t="73497" r="8008" b="5489"/>
          <a:stretch>
            <a:fillRect/>
          </a:stretch>
        </p:blipFill>
        <p:spPr>
          <a:xfrm>
            <a:off x="8278495" y="3829685"/>
            <a:ext cx="1493520" cy="1648460"/>
          </a:xfrm>
          <a:prstGeom prst="rect">
            <a:avLst/>
          </a:prstGeom>
          <a:noFill/>
          <a:ln>
            <a:solidFill>
              <a:schemeClr val="accent1"/>
            </a:solidFill>
          </a:ln>
        </p:spPr>
      </p:pic>
      <p:pic>
        <p:nvPicPr>
          <p:cNvPr id="24" name="图片 23" descr="QQ_1728296328522"/>
          <p:cNvPicPr>
            <a:picLocks noChangeAspect="1"/>
          </p:cNvPicPr>
          <p:nvPr>
            <p:custDataLst>
              <p:tags r:id="rId25"/>
            </p:custDataLst>
          </p:nvPr>
        </p:nvPicPr>
        <p:blipFill>
          <a:blip r:embed="rId26"/>
          <a:stretch>
            <a:fillRect/>
          </a:stretch>
        </p:blipFill>
        <p:spPr>
          <a:xfrm>
            <a:off x="4793615" y="1261745"/>
            <a:ext cx="984885" cy="798830"/>
          </a:xfrm>
          <a:prstGeom prst="rect">
            <a:avLst/>
          </a:prstGeom>
          <a:ln>
            <a:solidFill>
              <a:schemeClr val="accent1"/>
            </a:solidFill>
          </a:ln>
        </p:spPr>
      </p:pic>
      <p:pic>
        <p:nvPicPr>
          <p:cNvPr id="25" name="图片 24" descr="QQ_1728296373361"/>
          <p:cNvPicPr>
            <a:picLocks noChangeAspect="1"/>
          </p:cNvPicPr>
          <p:nvPr>
            <p:custDataLst>
              <p:tags r:id="rId27"/>
            </p:custDataLst>
          </p:nvPr>
        </p:nvPicPr>
        <p:blipFill>
          <a:blip r:embed="rId28"/>
          <a:stretch>
            <a:fillRect/>
          </a:stretch>
        </p:blipFill>
        <p:spPr>
          <a:xfrm>
            <a:off x="5169535" y="2055495"/>
            <a:ext cx="1217930" cy="1799590"/>
          </a:xfrm>
          <a:prstGeom prst="rect">
            <a:avLst/>
          </a:prstGeom>
          <a:ln>
            <a:solidFill>
              <a:schemeClr val="accent1"/>
            </a:solidFill>
          </a:ln>
        </p:spPr>
      </p:pic>
      <p:pic>
        <p:nvPicPr>
          <p:cNvPr id="26" name="图片 25" descr="QQ_1728296413971"/>
          <p:cNvPicPr>
            <a:picLocks noChangeAspect="1"/>
          </p:cNvPicPr>
          <p:nvPr>
            <p:custDataLst>
              <p:tags r:id="rId29"/>
            </p:custDataLst>
          </p:nvPr>
        </p:nvPicPr>
        <p:blipFill>
          <a:blip r:embed="rId30"/>
          <a:stretch>
            <a:fillRect/>
          </a:stretch>
        </p:blipFill>
        <p:spPr>
          <a:xfrm>
            <a:off x="7796530" y="1414780"/>
            <a:ext cx="1118870" cy="723265"/>
          </a:xfrm>
          <a:prstGeom prst="rect">
            <a:avLst/>
          </a:prstGeom>
          <a:ln>
            <a:solidFill>
              <a:schemeClr val="accent1"/>
            </a:solidFill>
          </a:ln>
        </p:spPr>
      </p:pic>
      <p:pic>
        <p:nvPicPr>
          <p:cNvPr id="27" name="图片 26" descr="QQ_1728296438625"/>
          <p:cNvPicPr>
            <a:picLocks noChangeAspect="1"/>
          </p:cNvPicPr>
          <p:nvPr>
            <p:custDataLst>
              <p:tags r:id="rId31"/>
            </p:custDataLst>
          </p:nvPr>
        </p:nvPicPr>
        <p:blipFill>
          <a:blip r:embed="rId32"/>
          <a:stretch>
            <a:fillRect/>
          </a:stretch>
        </p:blipFill>
        <p:spPr>
          <a:xfrm>
            <a:off x="8837930" y="1407795"/>
            <a:ext cx="1149985" cy="723900"/>
          </a:xfrm>
          <a:prstGeom prst="rect">
            <a:avLst/>
          </a:prstGeom>
          <a:ln>
            <a:solidFill>
              <a:schemeClr val="accent1"/>
            </a:solidFill>
          </a:ln>
        </p:spPr>
      </p:pic>
      <p:pic>
        <p:nvPicPr>
          <p:cNvPr id="28" name="图片 27" descr="QQ_1728296587719"/>
          <p:cNvPicPr>
            <a:picLocks noChangeAspect="1"/>
          </p:cNvPicPr>
          <p:nvPr>
            <p:custDataLst>
              <p:tags r:id="rId33"/>
            </p:custDataLst>
          </p:nvPr>
        </p:nvPicPr>
        <p:blipFill>
          <a:blip r:embed="rId34"/>
          <a:stretch>
            <a:fillRect/>
          </a:stretch>
        </p:blipFill>
        <p:spPr>
          <a:xfrm>
            <a:off x="6330315" y="1363345"/>
            <a:ext cx="1118235" cy="720090"/>
          </a:xfrm>
          <a:prstGeom prst="rect">
            <a:avLst/>
          </a:prstGeom>
          <a:ln>
            <a:solidFill>
              <a:schemeClr val="accent1"/>
            </a:solidFill>
          </a:ln>
        </p:spPr>
      </p:pic>
      <p:pic>
        <p:nvPicPr>
          <p:cNvPr id="29" name="图片 28" descr="QQ_1728296626066"/>
          <p:cNvPicPr>
            <a:picLocks noChangeAspect="1"/>
          </p:cNvPicPr>
          <p:nvPr>
            <p:custDataLst>
              <p:tags r:id="rId35"/>
            </p:custDataLst>
          </p:nvPr>
        </p:nvPicPr>
        <p:blipFill>
          <a:blip r:embed="rId36"/>
          <a:stretch>
            <a:fillRect/>
          </a:stretch>
        </p:blipFill>
        <p:spPr>
          <a:xfrm>
            <a:off x="6399530" y="1967230"/>
            <a:ext cx="1118870" cy="720090"/>
          </a:xfrm>
          <a:prstGeom prst="rect">
            <a:avLst/>
          </a:prstGeom>
          <a:ln>
            <a:solidFill>
              <a:schemeClr val="accent1"/>
            </a:solidFill>
          </a:ln>
        </p:spPr>
      </p:pic>
      <p:pic>
        <p:nvPicPr>
          <p:cNvPr id="30" name="图片 29"/>
          <p:cNvPicPr>
            <a:picLocks noChangeAspect="1"/>
          </p:cNvPicPr>
          <p:nvPr>
            <p:custDataLst>
              <p:tags r:id="rId37"/>
            </p:custDataLst>
          </p:nvPr>
        </p:nvPicPr>
        <p:blipFill>
          <a:blip r:embed="rId38"/>
          <a:stretch>
            <a:fillRect/>
          </a:stretch>
        </p:blipFill>
        <p:spPr>
          <a:xfrm>
            <a:off x="6491605" y="2584450"/>
            <a:ext cx="1118235" cy="1381760"/>
          </a:xfrm>
          <a:prstGeom prst="rect">
            <a:avLst/>
          </a:prstGeom>
          <a:ln>
            <a:solidFill>
              <a:schemeClr val="accent1"/>
            </a:solidFill>
          </a:ln>
        </p:spPr>
      </p:pic>
      <p:cxnSp>
        <p:nvCxnSpPr>
          <p:cNvPr id="33" name="直接箭头连接符 32"/>
          <p:cNvCxnSpPr>
            <a:stCxn id="16" idx="2"/>
            <a:endCxn id="25" idx="0"/>
          </p:cNvCxnSpPr>
          <p:nvPr>
            <p:custDataLst>
              <p:tags r:id="rId39"/>
            </p:custDataLst>
          </p:nvPr>
        </p:nvCxnSpPr>
        <p:spPr>
          <a:xfrm flipH="1">
            <a:off x="5687695" y="1189990"/>
            <a:ext cx="198755" cy="9664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35" name="图片 34"/>
          <p:cNvPicPr>
            <a:picLocks noChangeAspect="1"/>
          </p:cNvPicPr>
          <p:nvPr>
            <p:custDataLst>
              <p:tags r:id="rId40"/>
            </p:custDataLst>
          </p:nvPr>
        </p:nvPicPr>
        <p:blipFill>
          <a:blip r:embed="rId41"/>
          <a:srcRect l="131" t="58353" r="-359" b="11787"/>
          <a:stretch>
            <a:fillRect/>
          </a:stretch>
        </p:blipFill>
        <p:spPr>
          <a:xfrm>
            <a:off x="6146165" y="3922395"/>
            <a:ext cx="1370330" cy="1439545"/>
          </a:xfrm>
          <a:prstGeom prst="rect">
            <a:avLst/>
          </a:prstGeom>
          <a:ln>
            <a:solidFill>
              <a:schemeClr val="accent1"/>
            </a:solidFill>
            <a:miter lim="800000"/>
            <a:headEnd/>
            <a:tailEnd/>
          </a:ln>
        </p:spPr>
      </p:pic>
      <p:sp>
        <p:nvSpPr>
          <p:cNvPr id="37" name="文本框 36"/>
          <p:cNvSpPr txBox="1"/>
          <p:nvPr>
            <p:custDataLst>
              <p:tags r:id="rId42"/>
            </p:custDataLst>
          </p:nvPr>
        </p:nvSpPr>
        <p:spPr>
          <a:xfrm>
            <a:off x="8740775" y="4086860"/>
            <a:ext cx="876300" cy="240665"/>
          </a:xfrm>
          <a:prstGeom prst="rect">
            <a:avLst/>
          </a:prstGeom>
          <a:noFill/>
        </p:spPr>
        <p:txBody>
          <a:bodyPr wrap="square" rtlCol="0">
            <a:noAutofit/>
          </a:bodyPr>
          <a:p>
            <a:r>
              <a:rPr lang="zh-CN" altLang="en-US" sz="800" b="1"/>
              <a:t>仓库</a:t>
            </a:r>
            <a:endParaRPr lang="zh-CN" altLang="en-US" sz="800" b="1"/>
          </a:p>
        </p:txBody>
      </p:sp>
      <p:sp>
        <p:nvSpPr>
          <p:cNvPr id="38" name="文本框 37"/>
          <p:cNvSpPr txBox="1"/>
          <p:nvPr>
            <p:custDataLst>
              <p:tags r:id="rId43"/>
            </p:custDataLst>
          </p:nvPr>
        </p:nvSpPr>
        <p:spPr>
          <a:xfrm>
            <a:off x="6530975" y="4169410"/>
            <a:ext cx="876300" cy="240665"/>
          </a:xfrm>
          <a:prstGeom prst="rect">
            <a:avLst/>
          </a:prstGeom>
          <a:noFill/>
        </p:spPr>
        <p:txBody>
          <a:bodyPr wrap="square" rtlCol="0">
            <a:noAutofit/>
          </a:bodyPr>
          <a:p>
            <a:r>
              <a:rPr lang="zh-CN" altLang="en-US" sz="800" b="1"/>
              <a:t>开发者</a:t>
            </a:r>
            <a:endParaRPr lang="zh-CN" altLang="en-US" sz="800" b="1"/>
          </a:p>
        </p:txBody>
      </p:sp>
      <p:pic>
        <p:nvPicPr>
          <p:cNvPr id="39" name="图片 38" descr="QQ_1728299287549"/>
          <p:cNvPicPr>
            <a:picLocks noChangeAspect="1"/>
          </p:cNvPicPr>
          <p:nvPr>
            <p:custDataLst>
              <p:tags r:id="rId44"/>
            </p:custDataLst>
          </p:nvPr>
        </p:nvPicPr>
        <p:blipFill>
          <a:blip r:embed="rId45"/>
          <a:srcRect r="2683"/>
          <a:stretch>
            <a:fillRect/>
          </a:stretch>
        </p:blipFill>
        <p:spPr>
          <a:xfrm>
            <a:off x="7495540" y="2179320"/>
            <a:ext cx="3114040" cy="1828800"/>
          </a:xfrm>
          <a:prstGeom prst="rect">
            <a:avLst/>
          </a:prstGeom>
          <a:ln>
            <a:solidFill>
              <a:schemeClr val="accent1"/>
            </a:solidFill>
          </a:ln>
        </p:spPr>
      </p:pic>
      <p:pic>
        <p:nvPicPr>
          <p:cNvPr id="40" name="图片 39" descr="QQ_1728299431875"/>
          <p:cNvPicPr>
            <a:picLocks noChangeAspect="1"/>
          </p:cNvPicPr>
          <p:nvPr>
            <p:custDataLst>
              <p:tags r:id="rId46"/>
            </p:custDataLst>
          </p:nvPr>
        </p:nvPicPr>
        <p:blipFill>
          <a:blip r:embed="rId47"/>
          <a:stretch>
            <a:fillRect/>
          </a:stretch>
        </p:blipFill>
        <p:spPr>
          <a:xfrm>
            <a:off x="8410575" y="5242560"/>
            <a:ext cx="1557655" cy="89535"/>
          </a:xfrm>
          <a:prstGeom prst="rect">
            <a:avLst/>
          </a:prstGeom>
        </p:spPr>
      </p:pic>
      <p:sp>
        <p:nvSpPr>
          <p:cNvPr id="44" name="序号"/>
          <p:cNvSpPr txBox="1"/>
          <p:nvPr>
            <p:custDataLst>
              <p:tags r:id="rId48"/>
            </p:custDataLst>
          </p:nvPr>
        </p:nvSpPr>
        <p:spPr>
          <a:xfrm>
            <a:off x="5465445" y="1340485"/>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5" name="序号"/>
          <p:cNvSpPr txBox="1"/>
          <p:nvPr>
            <p:custDataLst>
              <p:tags r:id="rId49"/>
            </p:custDataLst>
          </p:nvPr>
        </p:nvSpPr>
        <p:spPr>
          <a:xfrm>
            <a:off x="6011545" y="215011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2</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6" name="序号"/>
          <p:cNvSpPr txBox="1"/>
          <p:nvPr>
            <p:custDataLst>
              <p:tags r:id="rId50"/>
            </p:custDataLst>
          </p:nvPr>
        </p:nvSpPr>
        <p:spPr>
          <a:xfrm>
            <a:off x="8539480" y="143383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3</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7" name="序号"/>
          <p:cNvSpPr txBox="1"/>
          <p:nvPr>
            <p:custDataLst>
              <p:tags r:id="rId51"/>
            </p:custDataLst>
          </p:nvPr>
        </p:nvSpPr>
        <p:spPr>
          <a:xfrm>
            <a:off x="9601835" y="142748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4</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8" name="序号"/>
          <p:cNvSpPr txBox="1"/>
          <p:nvPr>
            <p:custDataLst>
              <p:tags r:id="rId52"/>
            </p:custDataLst>
          </p:nvPr>
        </p:nvSpPr>
        <p:spPr>
          <a:xfrm>
            <a:off x="7066280" y="136525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5</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9" name="序号"/>
          <p:cNvSpPr txBox="1"/>
          <p:nvPr>
            <p:custDataLst>
              <p:tags r:id="rId53"/>
            </p:custDataLst>
          </p:nvPr>
        </p:nvSpPr>
        <p:spPr>
          <a:xfrm>
            <a:off x="7182485" y="198628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6</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0" name="序号"/>
          <p:cNvSpPr txBox="1"/>
          <p:nvPr>
            <p:custDataLst>
              <p:tags r:id="rId54"/>
            </p:custDataLst>
          </p:nvPr>
        </p:nvSpPr>
        <p:spPr>
          <a:xfrm>
            <a:off x="7291070" y="2625725"/>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7</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1" name="序号"/>
          <p:cNvSpPr txBox="1"/>
          <p:nvPr>
            <p:custDataLst>
              <p:tags r:id="rId55"/>
            </p:custDataLst>
          </p:nvPr>
        </p:nvSpPr>
        <p:spPr>
          <a:xfrm>
            <a:off x="7148830" y="3945890"/>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10</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2" name="序号"/>
          <p:cNvSpPr txBox="1"/>
          <p:nvPr>
            <p:custDataLst>
              <p:tags r:id="rId56"/>
            </p:custDataLst>
          </p:nvPr>
        </p:nvSpPr>
        <p:spPr>
          <a:xfrm>
            <a:off x="9968230" y="2332355"/>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9</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3" name="序号"/>
          <p:cNvSpPr txBox="1"/>
          <p:nvPr>
            <p:custDataLst>
              <p:tags r:id="rId57"/>
            </p:custDataLst>
          </p:nvPr>
        </p:nvSpPr>
        <p:spPr>
          <a:xfrm>
            <a:off x="9352280" y="3922395"/>
            <a:ext cx="157480" cy="149225"/>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8</a:t>
            </a:r>
            <a:endParaRPr lang="en-US" sz="600" dirty="0">
              <a:solidFill>
                <a:schemeClr val="bg1"/>
              </a:solidFill>
              <a:latin typeface="Times New Roman Regular" panose="02020503050405090304" charset="0"/>
              <a:ea typeface="+mj-ea"/>
              <a:cs typeface="Times New Roman Regular" panose="02020503050405090304" charset="0"/>
            </a:endParaRPr>
          </a:p>
        </p:txBody>
      </p:sp>
      <p:graphicFrame>
        <p:nvGraphicFramePr>
          <p:cNvPr id="8" name="表格 7"/>
          <p:cNvGraphicFramePr/>
          <p:nvPr>
            <p:custDataLst>
              <p:tags r:id="rId58"/>
            </p:custDataLst>
          </p:nvPr>
        </p:nvGraphicFramePr>
        <p:xfrm>
          <a:off x="358775" y="1708785"/>
          <a:ext cx="4303395" cy="4484370"/>
        </p:xfrm>
        <a:graphic>
          <a:graphicData uri="http://schemas.openxmlformats.org/drawingml/2006/table">
            <a:tbl>
              <a:tblPr firstRow="1" bandRow="1">
                <a:tableStyleId>{5C22544A-7EE6-4342-B048-85BDC9FD1C3A}</a:tableStyleId>
              </a:tblPr>
              <a:tblGrid>
                <a:gridCol w="2665095"/>
                <a:gridCol w="1638300"/>
              </a:tblGrid>
              <a:tr h="341630">
                <a:tc>
                  <a:txBody>
                    <a:bodyPr/>
                    <a:p>
                      <a:pPr algn="ctr">
                        <a:buNone/>
                      </a:pPr>
                      <a:r>
                        <a:rPr lang="zh-CN" altLang="en-US"/>
                        <a:t>功能</a:t>
                      </a:r>
                      <a:r>
                        <a:rPr lang="zh-CN" altLang="en-US"/>
                        <a:t>名字</a:t>
                      </a:r>
                      <a:endParaRPr lang="zh-CN" altLang="en-US"/>
                    </a:p>
                  </a:txBody>
                  <a:tcPr/>
                </a:tc>
                <a:tc>
                  <a:txBody>
                    <a:bodyPr/>
                    <a:p>
                      <a:pPr algn="ctr">
                        <a:buNone/>
                      </a:pPr>
                      <a:r>
                        <a:rPr lang="zh-CN" altLang="en-US"/>
                        <a:t>编号</a:t>
                      </a:r>
                      <a:endParaRPr lang="zh-CN" altLang="en-US"/>
                    </a:p>
                  </a:txBody>
                  <a:tcPr/>
                </a:tc>
              </a:tr>
              <a:tr h="473075">
                <a:tc>
                  <a:txBody>
                    <a:bodyPr/>
                    <a:p>
                      <a:pPr algn="ctr">
                        <a:buNone/>
                      </a:pPr>
                      <a:r>
                        <a:rPr lang="zh-CN" altLang="en-US"/>
                        <a:t>repo-issue-tooltip</a:t>
                      </a:r>
                      <a:endParaRPr lang="zh-CN" altLang="en-US"/>
                    </a:p>
                  </a:txBody>
                  <a:tcPr/>
                </a:tc>
                <a:tc>
                  <a:txBody>
                    <a:bodyPr/>
                    <a:p>
                      <a:pPr algn="ctr">
                        <a:buNone/>
                      </a:pPr>
                      <a:r>
                        <a:rPr lang="en-US" altLang="zh-CN"/>
                        <a:t>1</a:t>
                      </a:r>
                      <a:endParaRPr lang="en-US" altLang="zh-CN"/>
                    </a:p>
                  </a:txBody>
                  <a:tcPr/>
                </a:tc>
              </a:tr>
              <a:tr h="473075">
                <a:tc>
                  <a:txBody>
                    <a:bodyPr/>
                    <a:p>
                      <a:pPr algn="ctr">
                        <a:buNone/>
                      </a:pPr>
                      <a:r>
                        <a:rPr lang="zh-CN" altLang="en-US"/>
                        <a:t>repo-pr-tooltip</a:t>
                      </a:r>
                      <a:endParaRPr lang="zh-CN" altLang="en-US"/>
                    </a:p>
                  </a:txBody>
                  <a:tcPr/>
                </a:tc>
                <a:tc>
                  <a:txBody>
                    <a:bodyPr/>
                    <a:p>
                      <a:pPr algn="ctr">
                        <a:buNone/>
                      </a:pPr>
                      <a:r>
                        <a:rPr lang="en-US" altLang="zh-CN"/>
                        <a:t>2</a:t>
                      </a:r>
                      <a:endParaRPr lang="en-US" altLang="zh-CN"/>
                    </a:p>
                  </a:txBody>
                  <a:tcPr/>
                </a:tc>
              </a:tr>
              <a:tr h="473075">
                <a:tc>
                  <a:txBody>
                    <a:bodyPr/>
                    <a:p>
                      <a:pPr algn="ctr">
                        <a:buNone/>
                      </a:pPr>
                      <a:r>
                        <a:rPr lang="zh-CN" altLang="en-US"/>
                        <a:t>repo-fork-tooltip</a:t>
                      </a:r>
                      <a:endParaRPr lang="zh-CN" altLang="en-US"/>
                    </a:p>
                  </a:txBody>
                  <a:tcPr/>
                </a:tc>
                <a:tc>
                  <a:txBody>
                    <a:bodyPr/>
                    <a:p>
                      <a:pPr algn="ctr">
                        <a:buNone/>
                      </a:pPr>
                      <a:r>
                        <a:rPr lang="en-US" altLang="zh-CN"/>
                        <a:t>3</a:t>
                      </a:r>
                      <a:endParaRPr lang="en-US" altLang="zh-CN"/>
                    </a:p>
                  </a:txBody>
                  <a:tcPr/>
                </a:tc>
              </a:tr>
              <a:tr h="473075">
                <a:tc>
                  <a:txBody>
                    <a:bodyPr/>
                    <a:p>
                      <a:pPr algn="ctr">
                        <a:buNone/>
                      </a:pPr>
                      <a:r>
                        <a:rPr lang="zh-CN" altLang="en-US"/>
                        <a:t>repo-star-tooltip</a:t>
                      </a:r>
                      <a:endParaRPr lang="zh-CN" altLang="en-US"/>
                    </a:p>
                  </a:txBody>
                  <a:tcPr/>
                </a:tc>
                <a:tc>
                  <a:txBody>
                    <a:bodyPr/>
                    <a:p>
                      <a:pPr algn="ctr">
                        <a:buNone/>
                      </a:pPr>
                      <a:r>
                        <a:rPr lang="en-US" altLang="zh-CN"/>
                        <a:t>4</a:t>
                      </a:r>
                      <a:endParaRPr lang="en-US" altLang="zh-CN"/>
                    </a:p>
                  </a:txBody>
                  <a:tcPr/>
                </a:tc>
              </a:tr>
              <a:tr h="473075">
                <a:tc>
                  <a:txBody>
                    <a:bodyPr/>
                    <a:p>
                      <a:pPr algn="ctr">
                        <a:buNone/>
                      </a:pPr>
                      <a:r>
                        <a:rPr lang="zh-CN" altLang="en-US"/>
                        <a:t>repo-header-labels</a:t>
                      </a:r>
                      <a:endParaRPr lang="zh-CN" altLang="en-US"/>
                    </a:p>
                  </a:txBody>
                  <a:tcPr/>
                </a:tc>
                <a:tc>
                  <a:txBody>
                    <a:bodyPr/>
                    <a:p>
                      <a:pPr algn="ctr">
                        <a:buNone/>
                      </a:pPr>
                      <a:r>
                        <a:rPr lang="en-US" altLang="zh-CN"/>
                        <a:t>5，6，7</a:t>
                      </a:r>
                      <a:endParaRPr lang="en-US" altLang="zh-CN"/>
                    </a:p>
                  </a:txBody>
                  <a:tcPr/>
                </a:tc>
              </a:tr>
              <a:tr h="473075">
                <a:tc>
                  <a:txBody>
                    <a:bodyPr/>
                    <a:p>
                      <a:pPr algn="ctr">
                        <a:buNone/>
                      </a:pPr>
                      <a:r>
                        <a:rPr lang="zh-CN" altLang="en-US"/>
                        <a:t>repo-activity-openrank-trends</a:t>
                      </a:r>
                      <a:endParaRPr lang="zh-CN" altLang="en-US"/>
                    </a:p>
                  </a:txBody>
                  <a:tcPr/>
                </a:tc>
                <a:tc>
                  <a:txBody>
                    <a:bodyPr/>
                    <a:p>
                      <a:pPr algn="ctr">
                        <a:buNone/>
                      </a:pPr>
                      <a:r>
                        <a:rPr lang="en-US" altLang="zh-CN"/>
                        <a:t>8</a:t>
                      </a:r>
                      <a:endParaRPr lang="en-US" altLang="zh-CN"/>
                    </a:p>
                  </a:txBody>
                  <a:tcPr/>
                </a:tc>
              </a:tr>
              <a:tr h="473075">
                <a:tc>
                  <a:txBody>
                    <a:bodyPr/>
                    <a:p>
                      <a:pPr algn="ctr">
                        <a:buNone/>
                      </a:pPr>
                      <a:r>
                        <a:rPr lang="zh-CN" altLang="en-US"/>
                        <a:t>repo-activity-racing-bar</a:t>
                      </a:r>
                      <a:endParaRPr lang="zh-CN" altLang="en-US"/>
                    </a:p>
                  </a:txBody>
                  <a:tcPr/>
                </a:tc>
                <a:tc>
                  <a:txBody>
                    <a:bodyPr/>
                    <a:p>
                      <a:pPr algn="ctr">
                        <a:buNone/>
                      </a:pPr>
                      <a:r>
                        <a:rPr lang="en-US" altLang="zh-CN"/>
                        <a:t>9</a:t>
                      </a:r>
                      <a:endParaRPr lang="en-US" altLang="zh-CN"/>
                    </a:p>
                  </a:txBody>
                  <a:tcPr/>
                </a:tc>
              </a:tr>
              <a:tr h="473075">
                <a:tc>
                  <a:txBody>
                    <a:bodyPr/>
                    <a:p>
                      <a:pPr algn="ctr">
                        <a:buNone/>
                      </a:pPr>
                      <a:r>
                        <a:rPr lang="zh-CN" altLang="en-US"/>
                        <a:t>developer-activity-openrank-trends</a:t>
                      </a:r>
                      <a:endParaRPr lang="zh-CN" altLang="en-US"/>
                    </a:p>
                  </a:txBody>
                  <a:tcPr/>
                </a:tc>
                <a:tc>
                  <a:txBody>
                    <a:bodyPr/>
                    <a:p>
                      <a:pPr algn="ctr">
                        <a:buNone/>
                      </a:pPr>
                      <a:r>
                        <a:rPr lang="en-US" altLang="zh-CN"/>
                        <a:t>10</a:t>
                      </a:r>
                      <a:endParaRPr lang="en-US" altLang="zh-CN"/>
                    </a:p>
                  </a:txBody>
                  <a:tcPr/>
                </a:tc>
              </a:tr>
            </a:tbl>
          </a:graphicData>
        </a:graphic>
      </p:graphicFrame>
      <p:sp>
        <p:nvSpPr>
          <p:cNvPr id="14" name="文本框 13"/>
          <p:cNvSpPr txBox="1"/>
          <p:nvPr/>
        </p:nvSpPr>
        <p:spPr>
          <a:xfrm>
            <a:off x="3556000" y="3260408"/>
            <a:ext cx="5080000" cy="337185"/>
          </a:xfrm>
          <a:prstGeom prst="rect">
            <a:avLst/>
          </a:prstGeom>
        </p:spPr>
        <p:txBody>
          <a:bodyPr>
            <a:spAutoFit/>
          </a:bodyPr>
          <a:p>
            <a:endParaRPr lang="en-US" altLang="zh-CN" sz="1600">
              <a:solidFill>
                <a:srgbClr val="000000"/>
              </a:solidFill>
              <a:latin typeface="NimbusRomNo9L-Regu"/>
              <a:ea typeface="NimbusRomNo9L-Regu"/>
            </a:endParaRPr>
          </a:p>
        </p:txBody>
      </p:sp>
      <p:sp>
        <p:nvSpPr>
          <p:cNvPr id="3" name="矩形 2"/>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主要</a:t>
            </a:r>
            <a:r>
              <a:rPr lang="zh-CN" altLang="en-US"/>
              <a:t>功能</a:t>
            </a:r>
            <a:endParaRPr lang="zh-CN" altLang="en-US"/>
          </a:p>
        </p:txBody>
      </p:sp>
      <p:graphicFrame>
        <p:nvGraphicFramePr>
          <p:cNvPr id="8" name="表格 7"/>
          <p:cNvGraphicFramePr/>
          <p:nvPr>
            <p:custDataLst>
              <p:tags r:id="rId2"/>
            </p:custDataLst>
          </p:nvPr>
        </p:nvGraphicFramePr>
        <p:xfrm>
          <a:off x="334645" y="1261745"/>
          <a:ext cx="4303395" cy="5124450"/>
        </p:xfrm>
        <a:graphic>
          <a:graphicData uri="http://schemas.openxmlformats.org/drawingml/2006/table">
            <a:tbl>
              <a:tblPr firstRow="1" bandRow="1">
                <a:tableStyleId>{5C22544A-7EE6-4342-B048-85BDC9FD1C3A}</a:tableStyleId>
              </a:tblPr>
              <a:tblGrid>
                <a:gridCol w="3095625"/>
                <a:gridCol w="1207770"/>
              </a:tblGrid>
              <a:tr h="0">
                <a:tc>
                  <a:txBody>
                    <a:bodyPr/>
                    <a:p>
                      <a:pPr algn="ctr">
                        <a:lnSpc>
                          <a:spcPct val="100000"/>
                        </a:lnSpc>
                        <a:buNone/>
                      </a:pPr>
                      <a:r>
                        <a:rPr lang="zh-CN" altLang="en-US"/>
                        <a:t>功能</a:t>
                      </a:r>
                      <a:r>
                        <a:rPr lang="zh-CN" altLang="en-US"/>
                        <a:t>名字</a:t>
                      </a:r>
                      <a:endParaRPr lang="zh-CN" altLang="en-US"/>
                    </a:p>
                  </a:txBody>
                  <a:tcPr/>
                </a:tc>
                <a:tc>
                  <a:txBody>
                    <a:bodyPr/>
                    <a:p>
                      <a:pPr algn="ctr">
                        <a:lnSpc>
                          <a:spcPct val="100000"/>
                        </a:lnSpc>
                        <a:buNone/>
                      </a:pPr>
                      <a:r>
                        <a:rPr lang="zh-CN" altLang="en-US"/>
                        <a:t>编号</a:t>
                      </a:r>
                      <a:endParaRPr lang="zh-CN" altLang="en-US"/>
                    </a:p>
                  </a:txBody>
                  <a:tcPr/>
                </a:tc>
              </a:tr>
              <a:tr h="473075">
                <a:tc>
                  <a:txBody>
                    <a:bodyPr/>
                    <a:p>
                      <a:pPr algn="ctr">
                        <a:lnSpc>
                          <a:spcPct val="100000"/>
                        </a:lnSpc>
                        <a:buNone/>
                      </a:pPr>
                      <a:r>
                        <a:rPr lang="zh-CN" altLang="en-US"/>
                        <a:t>repo-tag-insight</a:t>
                      </a:r>
                      <a:endParaRPr lang="zh-CN" altLang="en-US"/>
                    </a:p>
                  </a:txBody>
                  <a:tcPr/>
                </a:tc>
                <a:tc>
                  <a:txBody>
                    <a:bodyPr/>
                    <a:p>
                      <a:pPr algn="ctr">
                        <a:lnSpc>
                          <a:spcPct val="100000"/>
                        </a:lnSpc>
                        <a:buNone/>
                      </a:pPr>
                      <a:r>
                        <a:rPr lang="en-US" altLang="zh-CN"/>
                        <a:t>11</a:t>
                      </a:r>
                      <a:endParaRPr lang="en-US" altLang="zh-CN"/>
                    </a:p>
                  </a:txBody>
                  <a:tcPr/>
                </a:tc>
              </a:tr>
              <a:tr h="473075">
                <a:tc>
                  <a:txBody>
                    <a:bodyPr/>
                    <a:p>
                      <a:pPr algn="ctr">
                        <a:lnSpc>
                          <a:spcPct val="100000"/>
                        </a:lnSpc>
                        <a:buNone/>
                      </a:pPr>
                      <a:r>
                        <a:rPr lang="zh-CN" altLang="en-US"/>
                        <a:t>developer-openrank</a:t>
                      </a:r>
                      <a:endParaRPr lang="zh-CN" altLang="en-US"/>
                    </a:p>
                  </a:txBody>
                  <a:tcPr/>
                </a:tc>
                <a:tc>
                  <a:txBody>
                    <a:bodyPr/>
                    <a:p>
                      <a:pPr algn="ctr">
                        <a:lnSpc>
                          <a:spcPct val="100000"/>
                        </a:lnSpc>
                        <a:buNone/>
                      </a:pPr>
                      <a:r>
                        <a:rPr lang="en-US" altLang="zh-CN"/>
                        <a:t>12</a:t>
                      </a:r>
                      <a:endParaRPr lang="en-US" altLang="zh-CN"/>
                    </a:p>
                  </a:txBody>
                  <a:tcPr/>
                </a:tc>
              </a:tr>
              <a:tr h="473075">
                <a:tc>
                  <a:txBody>
                    <a:bodyPr/>
                    <a:p>
                      <a:pPr algn="ctr">
                        <a:lnSpc>
                          <a:spcPct val="100000"/>
                        </a:lnSpc>
                        <a:buNone/>
                      </a:pPr>
                      <a:r>
                        <a:rPr lang="zh-CN" altLang="en-US"/>
                        <a:t>project-contribution-network</a:t>
                      </a:r>
                      <a:endParaRPr lang="zh-CN" altLang="en-US"/>
                    </a:p>
                  </a:txBody>
                  <a:tcPr/>
                </a:tc>
                <a:tc>
                  <a:txBody>
                    <a:bodyPr/>
                    <a:p>
                      <a:pPr algn="ctr">
                        <a:lnSpc>
                          <a:spcPct val="100000"/>
                        </a:lnSpc>
                        <a:buNone/>
                      </a:pPr>
                      <a:r>
                        <a:rPr lang="en-US" altLang="zh-CN"/>
                        <a:t>13</a:t>
                      </a:r>
                      <a:endParaRPr lang="en-US" altLang="zh-CN"/>
                    </a:p>
                  </a:txBody>
                  <a:tcPr/>
                </a:tc>
              </a:tr>
              <a:tr h="473075">
                <a:tc>
                  <a:txBody>
                    <a:bodyPr/>
                    <a:p>
                      <a:pPr algn="ctr">
                        <a:lnSpc>
                          <a:spcPct val="100000"/>
                        </a:lnSpc>
                        <a:buNone/>
                      </a:pPr>
                      <a:r>
                        <a:rPr lang="zh-CN" altLang="en-US"/>
                        <a:t>project-ecosystem-network</a:t>
                      </a:r>
                      <a:endParaRPr lang="zh-CN" altLang="en-US"/>
                    </a:p>
                  </a:txBody>
                  <a:tcPr/>
                </a:tc>
                <a:tc>
                  <a:txBody>
                    <a:bodyPr/>
                    <a:p>
                      <a:pPr algn="ctr">
                        <a:lnSpc>
                          <a:spcPct val="100000"/>
                        </a:lnSpc>
                        <a:buNone/>
                      </a:pPr>
                      <a:r>
                        <a:rPr lang="en-US" altLang="zh-CN"/>
                        <a:t>14</a:t>
                      </a:r>
                      <a:endParaRPr lang="en-US" altLang="zh-CN"/>
                    </a:p>
                  </a:txBody>
                  <a:tcPr/>
                </a:tc>
              </a:tr>
              <a:tr h="473075">
                <a:tc>
                  <a:txBody>
                    <a:bodyPr/>
                    <a:p>
                      <a:pPr algn="ctr">
                        <a:lnSpc>
                          <a:spcPct val="100000"/>
                        </a:lnSpc>
                        <a:buNone/>
                      </a:pPr>
                      <a:r>
                        <a:rPr lang="zh-CN" altLang="en-US"/>
                        <a:t>project-community-network</a:t>
                      </a:r>
                      <a:endParaRPr lang="zh-CN" altLang="en-US"/>
                    </a:p>
                  </a:txBody>
                  <a:tcPr/>
                </a:tc>
                <a:tc>
                  <a:txBody>
                    <a:bodyPr/>
                    <a:p>
                      <a:pPr algn="ctr">
                        <a:lnSpc>
                          <a:spcPct val="100000"/>
                        </a:lnSpc>
                        <a:buNone/>
                      </a:pPr>
                      <a:r>
                        <a:rPr lang="en-US" altLang="zh-CN"/>
                        <a:t>15</a:t>
                      </a:r>
                      <a:endParaRPr lang="en-US" altLang="zh-CN"/>
                    </a:p>
                  </a:txBody>
                  <a:tcPr/>
                </a:tc>
              </a:tr>
              <a:tr h="473075">
                <a:tc>
                  <a:txBody>
                    <a:bodyPr/>
                    <a:p>
                      <a:pPr algn="ctr">
                        <a:lnSpc>
                          <a:spcPct val="100000"/>
                        </a:lnSpc>
                        <a:buNone/>
                      </a:pPr>
                      <a:r>
                        <a:rPr lang="zh-CN" altLang="en-US"/>
                        <a:t>development-activity-network</a:t>
                      </a:r>
                      <a:endParaRPr lang="zh-CN" altLang="en-US"/>
                    </a:p>
                  </a:txBody>
                  <a:tcPr/>
                </a:tc>
                <a:tc>
                  <a:txBody>
                    <a:bodyPr/>
                    <a:p>
                      <a:pPr algn="ctr">
                        <a:lnSpc>
                          <a:spcPct val="100000"/>
                        </a:lnSpc>
                        <a:buNone/>
                      </a:pPr>
                      <a:r>
                        <a:rPr lang="en-US" altLang="zh-CN"/>
                        <a:t>16</a:t>
                      </a:r>
                      <a:endParaRPr lang="en-US" altLang="zh-CN"/>
                    </a:p>
                  </a:txBody>
                  <a:tcPr/>
                </a:tc>
              </a:tr>
              <a:tr h="640080">
                <a:tc>
                  <a:txBody>
                    <a:bodyPr/>
                    <a:p>
                      <a:pPr algn="ctr">
                        <a:lnSpc>
                          <a:spcPct val="100000"/>
                        </a:lnSpc>
                        <a:buNone/>
                      </a:pPr>
                      <a:r>
                        <a:rPr lang="zh-CN" altLang="en-US"/>
                        <a:t>open-source-iartners-network</a:t>
                      </a:r>
                      <a:endParaRPr lang="zh-CN" altLang="en-US"/>
                    </a:p>
                  </a:txBody>
                  <a:tcPr/>
                </a:tc>
                <a:tc>
                  <a:txBody>
                    <a:bodyPr/>
                    <a:p>
                      <a:pPr algn="ctr">
                        <a:lnSpc>
                          <a:spcPct val="100000"/>
                        </a:lnSpc>
                        <a:buNone/>
                      </a:pPr>
                      <a:r>
                        <a:rPr lang="en-US" altLang="zh-CN"/>
                        <a:t>17</a:t>
                      </a:r>
                      <a:endParaRPr lang="en-US" altLang="zh-CN"/>
                    </a:p>
                  </a:txBody>
                  <a:tcPr/>
                </a:tc>
              </a:tr>
              <a:tr h="640080">
                <a:tc>
                  <a:txBody>
                    <a:bodyPr/>
                    <a:p>
                      <a:pPr algn="ctr">
                        <a:lnSpc>
                          <a:spcPct val="100000"/>
                        </a:lnSpc>
                        <a:buNone/>
                      </a:pPr>
                      <a:r>
                        <a:rPr lang="zh-CN" altLang="en-US"/>
                        <a:t>open-source-interests-network</a:t>
                      </a:r>
                      <a:endParaRPr lang="zh-CN" altLang="en-US"/>
                    </a:p>
                  </a:txBody>
                  <a:tcPr/>
                </a:tc>
                <a:tc>
                  <a:txBody>
                    <a:bodyPr/>
                    <a:p>
                      <a:pPr algn="ctr">
                        <a:lnSpc>
                          <a:spcPct val="100000"/>
                        </a:lnSpc>
                        <a:buNone/>
                      </a:pPr>
                      <a:r>
                        <a:rPr lang="en-US" altLang="zh-CN"/>
                        <a:t>18</a:t>
                      </a:r>
                      <a:endParaRPr lang="en-US" altLang="zh-CN"/>
                    </a:p>
                  </a:txBody>
                  <a:tcPr/>
                </a:tc>
              </a:tr>
              <a:tr h="473075">
                <a:tc>
                  <a:txBody>
                    <a:bodyPr/>
                    <a:p>
                      <a:pPr algn="ctr">
                        <a:lnSpc>
                          <a:spcPct val="100000"/>
                        </a:lnSpc>
                        <a:buNone/>
                      </a:pPr>
                      <a:r>
                        <a:rPr lang="zh-CN" altLang="en-US"/>
                        <a:t>oss-gpt</a:t>
                      </a:r>
                      <a:endParaRPr lang="zh-CN" altLang="en-US"/>
                    </a:p>
                  </a:txBody>
                  <a:tcPr/>
                </a:tc>
                <a:tc>
                  <a:txBody>
                    <a:bodyPr/>
                    <a:p>
                      <a:pPr algn="ctr">
                        <a:lnSpc>
                          <a:spcPct val="100000"/>
                        </a:lnSpc>
                        <a:buNone/>
                      </a:pPr>
                      <a:r>
                        <a:rPr lang="en-US" altLang="zh-CN"/>
                        <a:t>19</a:t>
                      </a:r>
                      <a:endParaRPr lang="en-US" altLang="zh-CN"/>
                    </a:p>
                  </a:txBody>
                  <a:tcPr/>
                </a:tc>
              </a:tr>
            </a:tbl>
          </a:graphicData>
        </a:graphic>
      </p:graphicFrame>
      <p:pic>
        <p:nvPicPr>
          <p:cNvPr id="4" name="图片 3" descr="QQ20241007-200924"/>
          <p:cNvPicPr>
            <a:picLocks noChangeAspect="1"/>
          </p:cNvPicPr>
          <p:nvPr>
            <p:custDataLst>
              <p:tags r:id="rId3"/>
            </p:custDataLst>
          </p:nvPr>
        </p:nvPicPr>
        <p:blipFill>
          <a:blip r:embed="rId4"/>
          <a:srcRect t="659" r="1153" b="1724"/>
          <a:stretch>
            <a:fillRect/>
          </a:stretch>
        </p:blipFill>
        <p:spPr>
          <a:xfrm>
            <a:off x="4580890" y="1158240"/>
            <a:ext cx="7239000" cy="3668395"/>
          </a:xfrm>
          <a:prstGeom prst="rect">
            <a:avLst/>
          </a:prstGeom>
        </p:spPr>
      </p:pic>
      <p:pic>
        <p:nvPicPr>
          <p:cNvPr id="3" name="图片 2" descr="tag"/>
          <p:cNvPicPr>
            <a:picLocks noChangeAspect="1"/>
          </p:cNvPicPr>
          <p:nvPr>
            <p:custDataLst>
              <p:tags r:id="rId5"/>
            </p:custDataLst>
          </p:nvPr>
        </p:nvPicPr>
        <p:blipFill>
          <a:blip r:embed="rId6"/>
          <a:srcRect l="1799" t="2011" r="1148" b="34544"/>
          <a:stretch>
            <a:fillRect/>
          </a:stretch>
        </p:blipFill>
        <p:spPr>
          <a:xfrm>
            <a:off x="4688205" y="1658620"/>
            <a:ext cx="4625975" cy="1303655"/>
          </a:xfrm>
          <a:prstGeom prst="rect">
            <a:avLst/>
          </a:prstGeom>
          <a:ln>
            <a:solidFill>
              <a:schemeClr val="accent1"/>
            </a:solidFill>
          </a:ln>
        </p:spPr>
      </p:pic>
      <p:sp>
        <p:nvSpPr>
          <p:cNvPr id="22" name="矩形 21"/>
          <p:cNvSpPr/>
          <p:nvPr>
            <p:custDataLst>
              <p:tags r:id="rId7"/>
            </p:custDataLst>
          </p:nvPr>
        </p:nvSpPr>
        <p:spPr>
          <a:xfrm>
            <a:off x="9678035" y="2505075"/>
            <a:ext cx="1244600" cy="491490"/>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矩形 30"/>
          <p:cNvSpPr/>
          <p:nvPr>
            <p:custDataLst>
              <p:tags r:id="rId8"/>
            </p:custDataLst>
          </p:nvPr>
        </p:nvSpPr>
        <p:spPr>
          <a:xfrm>
            <a:off x="8011160" y="2312035"/>
            <a:ext cx="1085215" cy="567055"/>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pn1"/>
          <p:cNvPicPr>
            <a:picLocks noChangeAspect="1"/>
          </p:cNvPicPr>
          <p:nvPr>
            <p:custDataLst>
              <p:tags r:id="rId9"/>
            </p:custDataLst>
          </p:nvPr>
        </p:nvPicPr>
        <p:blipFill>
          <a:blip r:embed="rId10"/>
          <a:stretch>
            <a:fillRect/>
          </a:stretch>
        </p:blipFill>
        <p:spPr>
          <a:xfrm>
            <a:off x="4688205" y="3037205"/>
            <a:ext cx="4161790" cy="1720850"/>
          </a:xfrm>
          <a:prstGeom prst="rect">
            <a:avLst/>
          </a:prstGeom>
          <a:ln>
            <a:solidFill>
              <a:schemeClr val="accent1"/>
            </a:solidFill>
          </a:ln>
        </p:spPr>
      </p:pic>
      <p:pic>
        <p:nvPicPr>
          <p:cNvPr id="34" name="图片 33" descr="pn2"/>
          <p:cNvPicPr>
            <a:picLocks noChangeAspect="1"/>
          </p:cNvPicPr>
          <p:nvPr>
            <p:custDataLst>
              <p:tags r:id="rId11"/>
            </p:custDataLst>
          </p:nvPr>
        </p:nvPicPr>
        <p:blipFill>
          <a:blip r:embed="rId12"/>
          <a:stretch>
            <a:fillRect/>
          </a:stretch>
        </p:blipFill>
        <p:spPr>
          <a:xfrm>
            <a:off x="6876415" y="3242310"/>
            <a:ext cx="3662680" cy="1515745"/>
          </a:xfrm>
          <a:prstGeom prst="rect">
            <a:avLst/>
          </a:prstGeom>
          <a:ln>
            <a:solidFill>
              <a:schemeClr val="accent1"/>
            </a:solidFill>
          </a:ln>
        </p:spPr>
      </p:pic>
      <p:pic>
        <p:nvPicPr>
          <p:cNvPr id="36" name="图片 35" descr="pn3"/>
          <p:cNvPicPr>
            <a:picLocks noChangeAspect="1"/>
          </p:cNvPicPr>
          <p:nvPr>
            <p:custDataLst>
              <p:tags r:id="rId13"/>
            </p:custDataLst>
          </p:nvPr>
        </p:nvPicPr>
        <p:blipFill>
          <a:blip r:embed="rId14"/>
          <a:srcRect r="45087"/>
          <a:stretch>
            <a:fillRect/>
          </a:stretch>
        </p:blipFill>
        <p:spPr>
          <a:xfrm>
            <a:off x="8803005" y="3449955"/>
            <a:ext cx="1746250" cy="1310640"/>
          </a:xfrm>
          <a:prstGeom prst="rect">
            <a:avLst/>
          </a:prstGeom>
          <a:ln>
            <a:solidFill>
              <a:schemeClr val="accent1"/>
            </a:solidFill>
          </a:ln>
        </p:spPr>
      </p:pic>
      <p:sp>
        <p:nvSpPr>
          <p:cNvPr id="41" name="序号"/>
          <p:cNvSpPr txBox="1"/>
          <p:nvPr>
            <p:custDataLst>
              <p:tags r:id="rId15"/>
            </p:custDataLst>
          </p:nvPr>
        </p:nvSpPr>
        <p:spPr>
          <a:xfrm>
            <a:off x="8846185" y="2353310"/>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11</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2" name="序号"/>
          <p:cNvSpPr txBox="1"/>
          <p:nvPr>
            <p:custDataLst>
              <p:tags r:id="rId16"/>
            </p:custDataLst>
          </p:nvPr>
        </p:nvSpPr>
        <p:spPr>
          <a:xfrm>
            <a:off x="4888865" y="330898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13</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43" name="序号"/>
          <p:cNvSpPr txBox="1"/>
          <p:nvPr>
            <p:custDataLst>
              <p:tags r:id="rId17"/>
            </p:custDataLst>
          </p:nvPr>
        </p:nvSpPr>
        <p:spPr>
          <a:xfrm>
            <a:off x="6962775" y="346011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14</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4" name="序号"/>
          <p:cNvSpPr txBox="1"/>
          <p:nvPr>
            <p:custDataLst>
              <p:tags r:id="rId18"/>
            </p:custDataLst>
          </p:nvPr>
        </p:nvSpPr>
        <p:spPr>
          <a:xfrm>
            <a:off x="8890635" y="363156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15</a:t>
            </a:r>
            <a:endParaRPr lang="en-US" sz="600" dirty="0">
              <a:solidFill>
                <a:schemeClr val="bg1"/>
              </a:solidFill>
              <a:latin typeface="Times New Roman Regular" panose="02020503050405090304" charset="0"/>
              <a:ea typeface="+mj-ea"/>
              <a:cs typeface="Times New Roman Regular" panose="02020503050405090304" charset="0"/>
            </a:endParaRPr>
          </a:p>
        </p:txBody>
      </p:sp>
      <p:pic>
        <p:nvPicPr>
          <p:cNvPr id="55" name="图片 54" descr="d"/>
          <p:cNvPicPr>
            <a:picLocks noChangeAspect="1"/>
          </p:cNvPicPr>
          <p:nvPr>
            <p:custDataLst>
              <p:tags r:id="rId19"/>
            </p:custDataLst>
          </p:nvPr>
        </p:nvPicPr>
        <p:blipFill>
          <a:blip r:embed="rId20"/>
          <a:srcRect t="9099" b="37179"/>
          <a:stretch>
            <a:fillRect/>
          </a:stretch>
        </p:blipFill>
        <p:spPr>
          <a:xfrm>
            <a:off x="4688205" y="4750435"/>
            <a:ext cx="1724025" cy="1798320"/>
          </a:xfrm>
          <a:prstGeom prst="rect">
            <a:avLst/>
          </a:prstGeom>
          <a:ln>
            <a:solidFill>
              <a:schemeClr val="accent1"/>
            </a:solidFill>
          </a:ln>
        </p:spPr>
      </p:pic>
      <p:pic>
        <p:nvPicPr>
          <p:cNvPr id="56" name="图片 55" descr="openrank2"/>
          <p:cNvPicPr>
            <a:picLocks noChangeAspect="1"/>
          </p:cNvPicPr>
          <p:nvPr>
            <p:custDataLst>
              <p:tags r:id="rId21"/>
            </p:custDataLst>
          </p:nvPr>
        </p:nvPicPr>
        <p:blipFill>
          <a:blip r:embed="rId22"/>
          <a:srcRect t="4044"/>
          <a:stretch>
            <a:fillRect/>
          </a:stretch>
        </p:blipFill>
        <p:spPr>
          <a:xfrm>
            <a:off x="5789295" y="1962785"/>
            <a:ext cx="1739900" cy="1201420"/>
          </a:xfrm>
          <a:prstGeom prst="rect">
            <a:avLst/>
          </a:prstGeom>
          <a:ln>
            <a:solidFill>
              <a:schemeClr val="accent1"/>
            </a:solidFill>
          </a:ln>
        </p:spPr>
      </p:pic>
      <p:sp>
        <p:nvSpPr>
          <p:cNvPr id="57" name="矩形 56"/>
          <p:cNvSpPr/>
          <p:nvPr>
            <p:custDataLst>
              <p:tags r:id="rId23"/>
            </p:custDataLst>
          </p:nvPr>
        </p:nvSpPr>
        <p:spPr>
          <a:xfrm>
            <a:off x="6003925" y="3004820"/>
            <a:ext cx="488315" cy="81280"/>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8" name="图片 57" descr="dn11"/>
          <p:cNvPicPr>
            <a:picLocks noChangeAspect="1"/>
          </p:cNvPicPr>
          <p:nvPr>
            <p:custDataLst>
              <p:tags r:id="rId24"/>
            </p:custDataLst>
          </p:nvPr>
        </p:nvPicPr>
        <p:blipFill>
          <a:blip r:embed="rId25"/>
          <a:stretch>
            <a:fillRect/>
          </a:stretch>
        </p:blipFill>
        <p:spPr>
          <a:xfrm>
            <a:off x="6096635" y="4750435"/>
            <a:ext cx="2371725" cy="1798320"/>
          </a:xfrm>
          <a:prstGeom prst="rect">
            <a:avLst/>
          </a:prstGeom>
          <a:ln>
            <a:solidFill>
              <a:schemeClr val="accent1"/>
            </a:solidFill>
          </a:ln>
        </p:spPr>
      </p:pic>
      <p:sp>
        <p:nvSpPr>
          <p:cNvPr id="59" name="序号"/>
          <p:cNvSpPr txBox="1"/>
          <p:nvPr>
            <p:custDataLst>
              <p:tags r:id="rId26"/>
            </p:custDataLst>
          </p:nvPr>
        </p:nvSpPr>
        <p:spPr>
          <a:xfrm>
            <a:off x="7286625" y="200596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12</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60" name="矩形 59"/>
          <p:cNvSpPr/>
          <p:nvPr>
            <p:custDataLst>
              <p:tags r:id="rId27"/>
            </p:custDataLst>
          </p:nvPr>
        </p:nvSpPr>
        <p:spPr>
          <a:xfrm>
            <a:off x="4747895" y="5811520"/>
            <a:ext cx="1310640" cy="670560"/>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1" name="图片 60" descr="dn22"/>
          <p:cNvPicPr>
            <a:picLocks noChangeAspect="1"/>
          </p:cNvPicPr>
          <p:nvPr>
            <p:custDataLst>
              <p:tags r:id="rId28"/>
            </p:custDataLst>
          </p:nvPr>
        </p:nvPicPr>
        <p:blipFill>
          <a:blip r:embed="rId29"/>
          <a:stretch>
            <a:fillRect/>
          </a:stretch>
        </p:blipFill>
        <p:spPr>
          <a:xfrm>
            <a:off x="8345805" y="4749165"/>
            <a:ext cx="2201545" cy="1797685"/>
          </a:xfrm>
          <a:prstGeom prst="rect">
            <a:avLst/>
          </a:prstGeom>
          <a:ln>
            <a:solidFill>
              <a:schemeClr val="accent1"/>
            </a:solidFill>
          </a:ln>
        </p:spPr>
      </p:pic>
      <p:pic>
        <p:nvPicPr>
          <p:cNvPr id="62" name="图片 61" descr="dn33"/>
          <p:cNvPicPr>
            <a:picLocks noChangeAspect="1"/>
          </p:cNvPicPr>
          <p:nvPr>
            <p:custDataLst>
              <p:tags r:id="rId30"/>
            </p:custDataLst>
          </p:nvPr>
        </p:nvPicPr>
        <p:blipFill>
          <a:blip r:embed="rId31"/>
          <a:srcRect r="8493"/>
          <a:stretch>
            <a:fillRect/>
          </a:stretch>
        </p:blipFill>
        <p:spPr>
          <a:xfrm>
            <a:off x="10556875" y="4750435"/>
            <a:ext cx="1724025" cy="1795145"/>
          </a:xfrm>
          <a:prstGeom prst="rect">
            <a:avLst/>
          </a:prstGeom>
          <a:ln>
            <a:solidFill>
              <a:schemeClr val="accent1"/>
            </a:solidFill>
          </a:ln>
        </p:spPr>
      </p:pic>
      <p:sp>
        <p:nvSpPr>
          <p:cNvPr id="63" name="序号"/>
          <p:cNvSpPr txBox="1"/>
          <p:nvPr>
            <p:custDataLst>
              <p:tags r:id="rId32"/>
            </p:custDataLst>
          </p:nvPr>
        </p:nvSpPr>
        <p:spPr>
          <a:xfrm>
            <a:off x="8081645" y="479742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16</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64" name="序号"/>
          <p:cNvSpPr txBox="1"/>
          <p:nvPr>
            <p:custDataLst>
              <p:tags r:id="rId33"/>
            </p:custDataLst>
          </p:nvPr>
        </p:nvSpPr>
        <p:spPr>
          <a:xfrm>
            <a:off x="10288905" y="479742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17</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65" name="序号"/>
          <p:cNvSpPr txBox="1"/>
          <p:nvPr>
            <p:custDataLst>
              <p:tags r:id="rId34"/>
            </p:custDataLst>
          </p:nvPr>
        </p:nvSpPr>
        <p:spPr>
          <a:xfrm>
            <a:off x="12022455" y="4797425"/>
            <a:ext cx="199390" cy="191770"/>
          </a:xfrm>
          <a:prstGeom prst="ellipse">
            <a:avLst/>
          </a:prstGeom>
          <a:solidFill>
            <a:srgbClr val="0070C0"/>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bg1"/>
                </a:solidFill>
                <a:latin typeface="Times New Roman Regular" panose="02020503050405090304" charset="0"/>
                <a:ea typeface="+mj-ea"/>
                <a:cs typeface="Times New Roman Regular" panose="02020503050405090304" charset="0"/>
              </a:rPr>
              <a:t>18</a:t>
            </a:r>
            <a:endParaRPr lang="en-US" sz="600" dirty="0">
              <a:solidFill>
                <a:schemeClr val="bg1"/>
              </a:solidFill>
              <a:latin typeface="Times New Roman Regular" panose="02020503050405090304" charset="0"/>
              <a:ea typeface="+mj-ea"/>
              <a:cs typeface="Times New Roman Regular" panose="02020503050405090304" charset="0"/>
            </a:endParaRPr>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a:t>HyperCRX</a:t>
            </a:r>
            <a:br>
              <a:rPr lang="zh-CN" altLang="en-US"/>
            </a:br>
            <a:r>
              <a:rPr lang="zh-CN" altLang="en-US"/>
              <a:t>创新价值</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02</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创新</a:t>
            </a:r>
            <a:r>
              <a:rPr lang="zh-CN" altLang="en-US"/>
              <a:t>价值</a:t>
            </a:r>
            <a:endParaRPr lang="zh-CN" altLang="en-US"/>
          </a:p>
        </p:txBody>
      </p:sp>
      <p:cxnSp>
        <p:nvCxnSpPr>
          <p:cNvPr id="25" name="直接连接符 24"/>
          <p:cNvCxnSpPr/>
          <p:nvPr>
            <p:custDataLst>
              <p:tags r:id="rId2"/>
            </p:custDataLst>
          </p:nvPr>
        </p:nvCxnSpPr>
        <p:spPr>
          <a:xfrm>
            <a:off x="702310" y="2130743"/>
            <a:ext cx="0" cy="826135"/>
          </a:xfrm>
          <a:prstGeom prst="line">
            <a:avLst/>
          </a:prstGeom>
          <a:solidFill>
            <a:srgbClr val="00993F">
              <a:alpha val="0"/>
            </a:srgbClr>
          </a:solidFill>
          <a:ln w="12700">
            <a:solidFill>
              <a:schemeClr val="tx1">
                <a:alpha val="30000"/>
              </a:schemeClr>
            </a:solidFill>
            <a:prstDash val="sysDot"/>
          </a:ln>
        </p:spPr>
        <p:style>
          <a:lnRef idx="1">
            <a:srgbClr val="376FFF"/>
          </a:lnRef>
          <a:fillRef idx="0">
            <a:srgbClr val="376FFF"/>
          </a:fillRef>
          <a:effectRef idx="0">
            <a:srgbClr val="376FFF"/>
          </a:effectRef>
          <a:fontRef idx="minor">
            <a:srgbClr val="000000"/>
          </a:fontRef>
        </p:style>
      </p:cxnSp>
      <p:sp>
        <p:nvSpPr>
          <p:cNvPr id="22" name="椭圆 21"/>
          <p:cNvSpPr/>
          <p:nvPr>
            <p:custDataLst>
              <p:tags r:id="rId3"/>
            </p:custDataLst>
          </p:nvPr>
        </p:nvSpPr>
        <p:spPr>
          <a:xfrm>
            <a:off x="411480" y="1407478"/>
            <a:ext cx="580390" cy="580390"/>
          </a:xfrm>
          <a:prstGeom prst="ellipse">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p>
            <a:pPr marL="0" algn="ctr" rtl="0" eaLnBrk="1" latinLnBrk="0" hangingPunct="1">
              <a:spcBef>
                <a:spcPts val="0"/>
              </a:spcBef>
              <a:spcAft>
                <a:spcPts val="0"/>
              </a:spcAft>
            </a:pPr>
            <a:r>
              <a:rPr lang="en-US" altLang="zh-CN" b="1" kern="1200">
                <a:solidFill>
                  <a:srgbClr val="FFFFFF"/>
                </a:solidFill>
                <a:effectLst/>
                <a:latin typeface="+mn-ea"/>
                <a:cs typeface="+mn-ea"/>
                <a:sym typeface="+mn-ea"/>
              </a:rPr>
              <a:t>01</a:t>
            </a:r>
            <a:endParaRPr lang="en-US" altLang="zh-CN" b="1" kern="1200">
              <a:solidFill>
                <a:srgbClr val="FFFFFF"/>
              </a:solidFill>
              <a:effectLst/>
              <a:latin typeface="+mn-ea"/>
              <a:cs typeface="+mn-ea"/>
              <a:sym typeface="+mn-ea"/>
            </a:endParaRPr>
          </a:p>
        </p:txBody>
      </p:sp>
      <p:sp>
        <p:nvSpPr>
          <p:cNvPr id="23" name="椭圆 22"/>
          <p:cNvSpPr/>
          <p:nvPr>
            <p:custDataLst>
              <p:tags r:id="rId4"/>
            </p:custDataLst>
          </p:nvPr>
        </p:nvSpPr>
        <p:spPr>
          <a:xfrm>
            <a:off x="411480" y="3100388"/>
            <a:ext cx="580390" cy="580390"/>
          </a:xfrm>
          <a:prstGeom prst="ellipse">
            <a:avLst/>
          </a:prstGeom>
          <a:solidFill>
            <a:schemeClr val="accent2"/>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p>
            <a:pPr marL="0" algn="ctr" rtl="0" eaLnBrk="1" latinLnBrk="0" hangingPunct="1">
              <a:spcBef>
                <a:spcPts val="0"/>
              </a:spcBef>
              <a:spcAft>
                <a:spcPts val="0"/>
              </a:spcAft>
            </a:pPr>
            <a:r>
              <a:rPr lang="en-US" altLang="zh-CN" b="1" kern="1200">
                <a:solidFill>
                  <a:srgbClr val="FFFFFF"/>
                </a:solidFill>
                <a:effectLst/>
                <a:latin typeface="+mn-ea"/>
                <a:cs typeface="+mn-ea"/>
                <a:sym typeface="+mn-ea"/>
              </a:rPr>
              <a:t>02</a:t>
            </a:r>
            <a:endParaRPr lang="en-US" altLang="zh-CN" b="1" kern="1200">
              <a:solidFill>
                <a:srgbClr val="FFFFFF"/>
              </a:solidFill>
              <a:effectLst/>
              <a:latin typeface="+mn-ea"/>
              <a:cs typeface="+mn-ea"/>
              <a:sym typeface="+mn-ea"/>
            </a:endParaRPr>
          </a:p>
        </p:txBody>
      </p:sp>
      <p:sp>
        <p:nvSpPr>
          <p:cNvPr id="7" name="椭圆 6"/>
          <p:cNvSpPr/>
          <p:nvPr>
            <p:custDataLst>
              <p:tags r:id="rId5"/>
            </p:custDataLst>
          </p:nvPr>
        </p:nvSpPr>
        <p:spPr>
          <a:xfrm>
            <a:off x="411480" y="4793298"/>
            <a:ext cx="580390" cy="580390"/>
          </a:xfrm>
          <a:prstGeom prst="ellipse">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p>
            <a:pPr marL="0" algn="ctr" rtl="0" eaLnBrk="1" latinLnBrk="0" hangingPunct="1">
              <a:spcBef>
                <a:spcPts val="0"/>
              </a:spcBef>
              <a:spcAft>
                <a:spcPts val="0"/>
              </a:spcAft>
            </a:pPr>
            <a:r>
              <a:rPr lang="en-US" altLang="zh-CN" b="1" kern="1200">
                <a:solidFill>
                  <a:srgbClr val="FFFFFF"/>
                </a:solidFill>
                <a:effectLst/>
                <a:latin typeface="+mn-ea"/>
                <a:cs typeface="+mn-ea"/>
                <a:sym typeface="+mn-ea"/>
              </a:rPr>
              <a:t>03</a:t>
            </a:r>
            <a:endParaRPr lang="en-US" altLang="zh-CN" b="1" kern="1200">
              <a:solidFill>
                <a:srgbClr val="FFFFFF"/>
              </a:solidFill>
              <a:effectLst/>
              <a:latin typeface="+mn-ea"/>
              <a:cs typeface="+mn-ea"/>
              <a:sym typeface="+mn-ea"/>
            </a:endParaRPr>
          </a:p>
        </p:txBody>
      </p:sp>
      <p:sp>
        <p:nvSpPr>
          <p:cNvPr id="20" name="矩形 19"/>
          <p:cNvSpPr/>
          <p:nvPr>
            <p:custDataLst>
              <p:tags r:id="rId6"/>
            </p:custDataLst>
          </p:nvPr>
        </p:nvSpPr>
        <p:spPr bwMode="auto">
          <a:xfrm>
            <a:off x="1633220" y="1407478"/>
            <a:ext cx="8534238" cy="464820"/>
          </a:xfrm>
          <a:prstGeom prst="rect">
            <a:avLst/>
          </a:prstGeom>
          <a:noFill/>
          <a:ln>
            <a:noFill/>
          </a:ln>
        </p:spPr>
        <p:txBody>
          <a:bodyPr wrap="square" lIns="0" tIns="0" rIns="0" bIns="0" rtlCol="0" anchor="b" anchorCtr="0">
            <a:noAutofit/>
          </a:bodyPr>
          <a:p>
            <a:pPr lvl="0" algn="l">
              <a:spcBef>
                <a:spcPct val="0"/>
              </a:spcBef>
              <a:spcAft>
                <a:spcPct val="0"/>
              </a:spcAft>
              <a:buClrTx/>
              <a:buSzTx/>
              <a:buFontTx/>
            </a:pPr>
            <a:r>
              <a:rPr lang="zh-CN" altLang="en-US" sz="2000" b="1">
                <a:solidFill>
                  <a:srgbClr val="0E0E0E"/>
                </a:solidFill>
                <a:sym typeface="+mn-ea"/>
              </a:rPr>
              <a:t>即刻访问与无缝集成</a:t>
            </a:r>
            <a:endParaRPr lang="zh-CN" altLang="en-US" sz="2000" b="1">
              <a:solidFill>
                <a:schemeClr val="accent1"/>
              </a:solidFill>
              <a:uFillTx/>
              <a:latin typeface="+mn-ea"/>
              <a:cs typeface="+mn-ea"/>
              <a:sym typeface="+mn-ea"/>
            </a:endParaRPr>
          </a:p>
        </p:txBody>
      </p:sp>
      <p:sp>
        <p:nvSpPr>
          <p:cNvPr id="6" name="矩形 5"/>
          <p:cNvSpPr/>
          <p:nvPr>
            <p:custDataLst>
              <p:tags r:id="rId7"/>
            </p:custDataLst>
          </p:nvPr>
        </p:nvSpPr>
        <p:spPr>
          <a:xfrm>
            <a:off x="1633220" y="1971040"/>
            <a:ext cx="6120765" cy="724535"/>
          </a:xfrm>
          <a:prstGeom prst="rect">
            <a:avLst/>
          </a:prstGeom>
          <a:ln>
            <a:noFill/>
            <a:prstDash val="sysDash"/>
          </a:ln>
        </p:spPr>
        <p:txBody>
          <a:bodyPr vert="horz" wrap="square" lIns="0" tIns="0" rIns="0" bIns="0" rtlCol="0" anchor="t" anchorCtr="0">
            <a:noAutofit/>
          </a:bodyPr>
          <a:p>
            <a:pPr>
              <a:lnSpc>
                <a:spcPct val="150000"/>
              </a:lnSpc>
              <a:spcBef>
                <a:spcPct val="0"/>
              </a:spcBef>
              <a:spcAft>
                <a:spcPct val="0"/>
              </a:spcAft>
            </a:pPr>
            <a:r>
              <a:rPr lang="zh-CN" altLang="en-US" sz="1400">
                <a:solidFill>
                  <a:srgbClr val="0E0E0E"/>
                </a:solidFill>
                <a:sym typeface="+mn-ea"/>
              </a:rPr>
              <a:t>作为一个浏览器插件，</a:t>
            </a:r>
            <a:r>
              <a:rPr lang="en-US" altLang="zh-CN" sz="1400">
                <a:solidFill>
                  <a:srgbClr val="0E0E0E"/>
                </a:solidFill>
                <a:sym typeface="+mn-ea"/>
              </a:rPr>
              <a:t>HyperCRX</a:t>
            </a:r>
            <a:r>
              <a:rPr lang="zh-CN" altLang="en-US" sz="1400">
                <a:solidFill>
                  <a:srgbClr val="0E0E0E"/>
                </a:solidFill>
                <a:sym typeface="+mn-ea"/>
              </a:rPr>
              <a:t>可以直接在用户的</a:t>
            </a:r>
            <a:r>
              <a:rPr lang="en-US" altLang="zh-CN" sz="1400">
                <a:solidFill>
                  <a:srgbClr val="0E0E0E"/>
                </a:solidFill>
                <a:sym typeface="+mn-ea"/>
              </a:rPr>
              <a:t>Web</a:t>
            </a:r>
            <a:r>
              <a:rPr lang="zh-CN" altLang="en-US" sz="1400">
                <a:solidFill>
                  <a:srgbClr val="0E0E0E"/>
                </a:solidFill>
                <a:sym typeface="+mn-ea"/>
              </a:rPr>
              <a:t>浏览器中安装和运行，不需要复杂的安装程序或单独的软件。用户可以在浏览</a:t>
            </a:r>
            <a:r>
              <a:rPr lang="en-US" altLang="zh-CN" sz="1400">
                <a:solidFill>
                  <a:srgbClr val="0E0E0E"/>
                </a:solidFill>
                <a:sym typeface="+mn-ea"/>
              </a:rPr>
              <a:t>GitHub</a:t>
            </a:r>
            <a:r>
              <a:rPr lang="zh-CN" altLang="en-US" sz="1400">
                <a:solidFill>
                  <a:srgbClr val="0E0E0E"/>
                </a:solidFill>
                <a:sym typeface="+mn-ea"/>
              </a:rPr>
              <a:t>时即刻访问所有功能，这种无缝集成极大地提升了用户体验和效率。</a:t>
            </a:r>
            <a:endParaRPr lang="zh-CN" altLang="en-US" sz="1400">
              <a:ln>
                <a:noFill/>
                <a:prstDash val="sysDot"/>
              </a:ln>
              <a:solidFill>
                <a:srgbClr val="0E0E0E"/>
              </a:solidFill>
              <a:latin typeface="+mn-ea"/>
              <a:cs typeface="+mn-ea"/>
              <a:sym typeface="+mn-ea"/>
            </a:endParaRPr>
          </a:p>
        </p:txBody>
      </p:sp>
      <p:sp>
        <p:nvSpPr>
          <p:cNvPr id="30" name="矩形 29"/>
          <p:cNvSpPr/>
          <p:nvPr>
            <p:custDataLst>
              <p:tags r:id="rId8"/>
            </p:custDataLst>
          </p:nvPr>
        </p:nvSpPr>
        <p:spPr bwMode="auto">
          <a:xfrm>
            <a:off x="1633220" y="3088323"/>
            <a:ext cx="8534238" cy="464820"/>
          </a:xfrm>
          <a:prstGeom prst="rect">
            <a:avLst/>
          </a:prstGeom>
          <a:noFill/>
          <a:ln>
            <a:noFill/>
          </a:ln>
        </p:spPr>
        <p:txBody>
          <a:bodyPr wrap="square" lIns="0" tIns="0" rIns="0" bIns="0" rtlCol="0" anchor="b" anchorCtr="0">
            <a:noAutofit/>
          </a:bodyPr>
          <a:p>
            <a:pPr lvl="0" algn="l">
              <a:spcBef>
                <a:spcPct val="0"/>
              </a:spcBef>
              <a:spcAft>
                <a:spcPct val="0"/>
              </a:spcAft>
              <a:buClrTx/>
              <a:buSzTx/>
              <a:buFontTx/>
            </a:pPr>
            <a:r>
              <a:rPr lang="zh-CN" altLang="en-US" sz="2000" b="1">
                <a:solidFill>
                  <a:srgbClr val="0E0E0E"/>
                </a:solidFill>
                <a:sym typeface="+mn-ea"/>
              </a:rPr>
              <a:t>跨平台兼容性</a:t>
            </a:r>
            <a:endParaRPr lang="zh-CN" altLang="en-US" sz="2000" b="1">
              <a:solidFill>
                <a:schemeClr val="accent2"/>
              </a:solidFill>
              <a:uFillTx/>
              <a:latin typeface="+mn-ea"/>
              <a:cs typeface="+mn-ea"/>
              <a:sym typeface="+mn-ea"/>
            </a:endParaRPr>
          </a:p>
        </p:txBody>
      </p:sp>
      <p:sp>
        <p:nvSpPr>
          <p:cNvPr id="8" name="矩形 7"/>
          <p:cNvSpPr/>
          <p:nvPr>
            <p:custDataLst>
              <p:tags r:id="rId9"/>
            </p:custDataLst>
          </p:nvPr>
        </p:nvSpPr>
        <p:spPr>
          <a:xfrm>
            <a:off x="1633220" y="3650615"/>
            <a:ext cx="6120765" cy="704850"/>
          </a:xfrm>
          <a:prstGeom prst="rect">
            <a:avLst/>
          </a:prstGeom>
          <a:ln>
            <a:noFill/>
            <a:prstDash val="sysDash"/>
          </a:ln>
        </p:spPr>
        <p:txBody>
          <a:bodyPr vert="horz" wrap="square" lIns="0" tIns="0" rIns="0" bIns="0" rtlCol="0" anchor="t" anchorCtr="0">
            <a:noAutofit/>
          </a:bodyPr>
          <a:p>
            <a:pPr indent="-228600">
              <a:lnSpc>
                <a:spcPct val="150000"/>
              </a:lnSpc>
              <a:spcBef>
                <a:spcPct val="0"/>
              </a:spcBef>
              <a:spcAft>
                <a:spcPct val="0"/>
              </a:spcAft>
            </a:pPr>
            <a:r>
              <a:rPr lang="zh-CN" altLang="en-US" sz="1400">
                <a:solidFill>
                  <a:srgbClr val="0E0E0E"/>
                </a:solidFill>
                <a:sym typeface="+mn-ea"/>
              </a:rPr>
              <a:t>HyperCRX设计为兼容主流浏览器（如Chrome和Edge），这意味着它可以在不同操作系统的多种设备上运行，为广大用户提供服务。用户无论使用何种设备或系统，都能享受到相同的功能和体验。</a:t>
            </a:r>
            <a:endParaRPr lang="zh-CN" altLang="en-US" sz="1400">
              <a:solidFill>
                <a:srgbClr val="0E0E0E"/>
              </a:solidFill>
              <a:sym typeface="+mn-ea"/>
            </a:endParaRPr>
          </a:p>
        </p:txBody>
      </p:sp>
      <p:sp>
        <p:nvSpPr>
          <p:cNvPr id="33" name="矩形 32"/>
          <p:cNvSpPr/>
          <p:nvPr>
            <p:custDataLst>
              <p:tags r:id="rId10"/>
            </p:custDataLst>
          </p:nvPr>
        </p:nvSpPr>
        <p:spPr bwMode="auto">
          <a:xfrm>
            <a:off x="1633220" y="4793298"/>
            <a:ext cx="8534238" cy="464820"/>
          </a:xfrm>
          <a:prstGeom prst="rect">
            <a:avLst/>
          </a:prstGeom>
          <a:noFill/>
          <a:ln>
            <a:noFill/>
          </a:ln>
        </p:spPr>
        <p:txBody>
          <a:bodyPr wrap="square" lIns="0" tIns="0" rIns="0" bIns="0" rtlCol="0" anchor="b" anchorCtr="0">
            <a:noAutofit/>
          </a:bodyPr>
          <a:p>
            <a:pPr lvl="0" algn="l">
              <a:spcBef>
                <a:spcPct val="0"/>
              </a:spcBef>
              <a:spcAft>
                <a:spcPct val="0"/>
              </a:spcAft>
              <a:buClrTx/>
              <a:buSzTx/>
              <a:buFontTx/>
            </a:pPr>
            <a:r>
              <a:rPr lang="zh-CN" altLang="en-US" sz="2000" b="1">
                <a:solidFill>
                  <a:srgbClr val="0E0E0E"/>
                </a:solidFill>
                <a:sym typeface="+mn-ea"/>
              </a:rPr>
              <a:t>简化的用户界面</a:t>
            </a:r>
            <a:endParaRPr lang="zh-CN" altLang="en-US" sz="2000" b="1" dirty="0">
              <a:solidFill>
                <a:schemeClr val="accent1"/>
              </a:solidFill>
              <a:uFillTx/>
              <a:latin typeface="+mn-ea"/>
              <a:cs typeface="+mn-ea"/>
              <a:sym typeface="+mn-ea"/>
            </a:endParaRPr>
          </a:p>
        </p:txBody>
      </p:sp>
      <p:sp>
        <p:nvSpPr>
          <p:cNvPr id="9" name="矩形 8"/>
          <p:cNvSpPr/>
          <p:nvPr>
            <p:custDataLst>
              <p:tags r:id="rId11"/>
            </p:custDataLst>
          </p:nvPr>
        </p:nvSpPr>
        <p:spPr>
          <a:xfrm>
            <a:off x="1633220" y="5356225"/>
            <a:ext cx="6120765" cy="909955"/>
          </a:xfrm>
          <a:prstGeom prst="rect">
            <a:avLst/>
          </a:prstGeom>
          <a:ln>
            <a:noFill/>
            <a:prstDash val="sysDash"/>
          </a:ln>
        </p:spPr>
        <p:txBody>
          <a:bodyPr vert="horz" wrap="square" lIns="0" tIns="0" rIns="0" bIns="0" rtlCol="0" anchor="t" anchorCtr="0">
            <a:noAutofit/>
          </a:bodyPr>
          <a:p>
            <a:pPr indent="-228600">
              <a:lnSpc>
                <a:spcPct val="150000"/>
              </a:lnSpc>
              <a:spcBef>
                <a:spcPct val="0"/>
              </a:spcBef>
              <a:spcAft>
                <a:spcPct val="0"/>
              </a:spcAft>
            </a:pPr>
            <a:r>
              <a:rPr lang="zh-CN" altLang="en-US" sz="1400">
                <a:solidFill>
                  <a:srgbClr val="0E0E0E"/>
                </a:solidFill>
                <a:sym typeface="+mn-ea"/>
              </a:rPr>
              <a:t>浏览器插件允许HyperCRX设计紧凑、易于导航的用户界面。工具栏和侧边栏的集成让用户可以快速访问各种工具和分析，而不会影响GitHub页面的原有布局。</a:t>
            </a:r>
            <a:endParaRPr lang="zh-CN" altLang="en-US" sz="1400">
              <a:solidFill>
                <a:srgbClr val="0E0E0E"/>
              </a:solidFill>
              <a:sym typeface="+mn-ea"/>
            </a:endParaRPr>
          </a:p>
        </p:txBody>
      </p:sp>
      <p:cxnSp>
        <p:nvCxnSpPr>
          <p:cNvPr id="15" name="直接连接符 14"/>
          <p:cNvCxnSpPr/>
          <p:nvPr>
            <p:custDataLst>
              <p:tags r:id="rId12"/>
            </p:custDataLst>
          </p:nvPr>
        </p:nvCxnSpPr>
        <p:spPr>
          <a:xfrm>
            <a:off x="702310" y="3824288"/>
            <a:ext cx="0" cy="826135"/>
          </a:xfrm>
          <a:prstGeom prst="line">
            <a:avLst/>
          </a:prstGeom>
          <a:solidFill>
            <a:srgbClr val="00993F">
              <a:alpha val="0"/>
            </a:srgbClr>
          </a:solidFill>
          <a:ln w="12700">
            <a:solidFill>
              <a:schemeClr val="tx1">
                <a:alpha val="30000"/>
              </a:schemeClr>
            </a:solidFill>
            <a:prstDash val="sysDot"/>
          </a:ln>
        </p:spPr>
        <p:style>
          <a:lnRef idx="1">
            <a:srgbClr val="376FFF"/>
          </a:lnRef>
          <a:fillRef idx="0">
            <a:srgbClr val="376FFF"/>
          </a:fillRef>
          <a:effectRef idx="0">
            <a:srgbClr val="376FFF"/>
          </a:effectRef>
          <a:fontRef idx="minor">
            <a:srgbClr val="000000"/>
          </a:fontRef>
        </p:style>
      </p:cxnSp>
      <p:grpSp>
        <p:nvGrpSpPr>
          <p:cNvPr id="19" name="组合 18"/>
          <p:cNvGrpSpPr/>
          <p:nvPr/>
        </p:nvGrpSpPr>
        <p:grpSpPr>
          <a:xfrm>
            <a:off x="8204518" y="1249680"/>
            <a:ext cx="3158490" cy="1664970"/>
            <a:chOff x="13005" y="2213"/>
            <a:chExt cx="4974" cy="2622"/>
          </a:xfrm>
        </p:grpSpPr>
        <p:sp>
          <p:nvSpPr>
            <p:cNvPr id="4" name="文本框 3"/>
            <p:cNvSpPr txBox="1"/>
            <p:nvPr/>
          </p:nvSpPr>
          <p:spPr>
            <a:xfrm>
              <a:off x="14014" y="2961"/>
              <a:ext cx="3067" cy="1452"/>
            </a:xfrm>
            <a:prstGeom prst="rect">
              <a:avLst/>
            </a:prstGeom>
            <a:noFill/>
          </p:spPr>
          <p:txBody>
            <a:bodyPr wrap="square" rtlCol="0">
              <a:spAutoFit/>
            </a:bodyPr>
            <a:p>
              <a:pPr algn="ctr"/>
              <a:r>
                <a:rPr lang="zh-CN" altLang="en-US" b="1">
                  <a:solidFill>
                    <a:srgbClr val="C00000"/>
                  </a:solidFill>
                </a:rPr>
                <a:t>便捷安装</a:t>
              </a:r>
              <a:endParaRPr lang="zh-CN" altLang="en-US" b="1">
                <a:solidFill>
                  <a:srgbClr val="C00000"/>
                </a:solidFill>
              </a:endParaRPr>
            </a:p>
            <a:p>
              <a:pPr algn="ctr"/>
              <a:r>
                <a:rPr lang="zh-CN" altLang="en-US" b="1">
                  <a:solidFill>
                    <a:srgbClr val="C00000"/>
                  </a:solidFill>
                </a:rPr>
                <a:t>即时使用</a:t>
              </a:r>
              <a:endParaRPr lang="zh-CN" altLang="en-US" b="1">
                <a:solidFill>
                  <a:srgbClr val="C00000"/>
                </a:solidFill>
              </a:endParaRPr>
            </a:p>
            <a:p>
              <a:pPr algn="ctr"/>
              <a:r>
                <a:rPr lang="zh-CN" altLang="en-US" b="1">
                  <a:solidFill>
                    <a:srgbClr val="C00000"/>
                  </a:solidFill>
                </a:rPr>
                <a:t>提升体验与效率</a:t>
              </a:r>
              <a:endParaRPr lang="zh-CN" altLang="en-US" b="1">
                <a:solidFill>
                  <a:srgbClr val="C00000"/>
                </a:solidFill>
              </a:endParaRPr>
            </a:p>
          </p:txBody>
        </p:sp>
        <p:grpSp>
          <p:nvGrpSpPr>
            <p:cNvPr id="18" name="组合 17"/>
            <p:cNvGrpSpPr/>
            <p:nvPr/>
          </p:nvGrpSpPr>
          <p:grpSpPr>
            <a:xfrm>
              <a:off x="13005" y="2213"/>
              <a:ext cx="4974" cy="2622"/>
              <a:chOff x="12857" y="2088"/>
              <a:chExt cx="4974" cy="2622"/>
            </a:xfrm>
          </p:grpSpPr>
          <p:grpSp>
            <p:nvGrpSpPr>
              <p:cNvPr id="119" name="图形 117"/>
              <p:cNvGrpSpPr/>
              <p:nvPr/>
            </p:nvGrpSpPr>
            <p:grpSpPr>
              <a:xfrm rot="0">
                <a:off x="12857" y="2482"/>
                <a:ext cx="4975" cy="2228"/>
                <a:chOff x="3828218" y="2496552"/>
                <a:chExt cx="4536939" cy="2032134"/>
              </a:xfrm>
            </p:grpSpPr>
            <p:sp>
              <p:nvSpPr>
                <p:cNvPr id="120"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35" name="图形 117"/>
                <p:cNvGrpSpPr/>
                <p:nvPr/>
              </p:nvGrpSpPr>
              <p:grpSpPr>
                <a:xfrm>
                  <a:off x="3828218" y="4168942"/>
                  <a:ext cx="4323979" cy="359744"/>
                  <a:chOff x="3828218" y="4168942"/>
                  <a:chExt cx="4323979" cy="359744"/>
                </a:xfrm>
              </p:grpSpPr>
              <p:sp>
                <p:nvSpPr>
                  <p:cNvPr id="136"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pic>
            <p:nvPicPr>
              <p:cNvPr id="16" name="图片 15" descr="图钉"/>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68" y="2088"/>
                <a:ext cx="744" cy="744"/>
              </a:xfrm>
              <a:prstGeom prst="rect">
                <a:avLst/>
              </a:prstGeom>
            </p:spPr>
          </p:pic>
        </p:grpSp>
      </p:grpSp>
      <p:grpSp>
        <p:nvGrpSpPr>
          <p:cNvPr id="21" name="组合 20"/>
          <p:cNvGrpSpPr/>
          <p:nvPr/>
        </p:nvGrpSpPr>
        <p:grpSpPr>
          <a:xfrm>
            <a:off x="8204518" y="3005455"/>
            <a:ext cx="3158490" cy="1664970"/>
            <a:chOff x="13005" y="2213"/>
            <a:chExt cx="4974" cy="2622"/>
          </a:xfrm>
        </p:grpSpPr>
        <p:sp>
          <p:nvSpPr>
            <p:cNvPr id="24" name="文本框 23"/>
            <p:cNvSpPr txBox="1"/>
            <p:nvPr/>
          </p:nvSpPr>
          <p:spPr>
            <a:xfrm>
              <a:off x="14014" y="2961"/>
              <a:ext cx="3067" cy="1452"/>
            </a:xfrm>
            <a:prstGeom prst="rect">
              <a:avLst/>
            </a:prstGeom>
            <a:noFill/>
          </p:spPr>
          <p:txBody>
            <a:bodyPr wrap="square" rtlCol="0">
              <a:spAutoFit/>
            </a:bodyPr>
            <a:p>
              <a:pPr algn="ctr"/>
              <a:r>
                <a:rPr lang="zh-CN" altLang="en-US" b="1">
                  <a:solidFill>
                    <a:srgbClr val="C00000"/>
                  </a:solidFill>
                </a:rPr>
                <a:t>适配主流浏览器</a:t>
              </a:r>
              <a:endParaRPr lang="zh-CN" altLang="en-US" b="1">
                <a:solidFill>
                  <a:srgbClr val="C00000"/>
                </a:solidFill>
              </a:endParaRPr>
            </a:p>
            <a:p>
              <a:pPr algn="ctr"/>
              <a:r>
                <a:rPr lang="zh-CN" altLang="en-US" b="1">
                  <a:solidFill>
                    <a:srgbClr val="C00000"/>
                  </a:solidFill>
                </a:rPr>
                <a:t>多设备可用</a:t>
              </a:r>
              <a:endParaRPr lang="zh-CN" altLang="en-US" b="1">
                <a:solidFill>
                  <a:srgbClr val="C00000"/>
                </a:solidFill>
              </a:endParaRPr>
            </a:p>
            <a:p>
              <a:pPr algn="ctr"/>
              <a:r>
                <a:rPr lang="zh-CN" altLang="en-US" b="1">
                  <a:solidFill>
                    <a:srgbClr val="C00000"/>
                  </a:solidFill>
                </a:rPr>
                <a:t>功能一致性</a:t>
              </a:r>
              <a:endParaRPr lang="zh-CN" altLang="en-US" b="1">
                <a:solidFill>
                  <a:srgbClr val="C00000"/>
                </a:solidFill>
              </a:endParaRPr>
            </a:p>
          </p:txBody>
        </p:sp>
        <p:grpSp>
          <p:nvGrpSpPr>
            <p:cNvPr id="26" name="组合 25"/>
            <p:cNvGrpSpPr/>
            <p:nvPr/>
          </p:nvGrpSpPr>
          <p:grpSpPr>
            <a:xfrm>
              <a:off x="13005" y="2213"/>
              <a:ext cx="4974" cy="2622"/>
              <a:chOff x="12857" y="2088"/>
              <a:chExt cx="4974" cy="2622"/>
            </a:xfrm>
          </p:grpSpPr>
          <p:grpSp>
            <p:nvGrpSpPr>
              <p:cNvPr id="27" name="图形 117"/>
              <p:cNvGrpSpPr/>
              <p:nvPr/>
            </p:nvGrpSpPr>
            <p:grpSpPr>
              <a:xfrm rot="0">
                <a:off x="12857" y="2482"/>
                <a:ext cx="4975" cy="2228"/>
                <a:chOff x="3828218" y="2496552"/>
                <a:chExt cx="4536939" cy="2032134"/>
              </a:xfrm>
            </p:grpSpPr>
            <p:sp>
              <p:nvSpPr>
                <p:cNvPr id="28"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31" name="图形 117"/>
                <p:cNvGrpSpPr/>
                <p:nvPr/>
              </p:nvGrpSpPr>
              <p:grpSpPr>
                <a:xfrm>
                  <a:off x="3828218" y="4168942"/>
                  <a:ext cx="4323979" cy="359744"/>
                  <a:chOff x="3828218" y="4168942"/>
                  <a:chExt cx="4323979" cy="359744"/>
                </a:xfrm>
              </p:grpSpPr>
              <p:sp>
                <p:nvSpPr>
                  <p:cNvPr id="32"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pic>
            <p:nvPicPr>
              <p:cNvPr id="35" name="图片 34" descr="图钉"/>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68" y="2088"/>
                <a:ext cx="744" cy="744"/>
              </a:xfrm>
              <a:prstGeom prst="rect">
                <a:avLst/>
              </a:prstGeom>
            </p:spPr>
          </p:pic>
        </p:grpSp>
      </p:grpSp>
      <p:grpSp>
        <p:nvGrpSpPr>
          <p:cNvPr id="36" name="组合 35"/>
          <p:cNvGrpSpPr/>
          <p:nvPr/>
        </p:nvGrpSpPr>
        <p:grpSpPr>
          <a:xfrm>
            <a:off x="8237220" y="4787900"/>
            <a:ext cx="3093085" cy="1464945"/>
            <a:chOff x="13005" y="2213"/>
            <a:chExt cx="4974" cy="2622"/>
          </a:xfrm>
        </p:grpSpPr>
        <p:sp>
          <p:nvSpPr>
            <p:cNvPr id="37" name="文本框 36"/>
            <p:cNvSpPr txBox="1"/>
            <p:nvPr/>
          </p:nvSpPr>
          <p:spPr>
            <a:xfrm>
              <a:off x="14078" y="3125"/>
              <a:ext cx="3067" cy="1155"/>
            </a:xfrm>
            <a:prstGeom prst="rect">
              <a:avLst/>
            </a:prstGeom>
            <a:noFill/>
          </p:spPr>
          <p:txBody>
            <a:bodyPr wrap="square" rtlCol="0">
              <a:spAutoFit/>
            </a:bodyPr>
            <a:p>
              <a:pPr algn="ctr"/>
              <a:r>
                <a:rPr lang="zh-CN" altLang="en-US" b="1">
                  <a:solidFill>
                    <a:srgbClr val="C00000"/>
                  </a:solidFill>
                </a:rPr>
                <a:t>界面紧凑易操作</a:t>
              </a:r>
              <a:endParaRPr lang="zh-CN" altLang="en-US" b="1">
                <a:solidFill>
                  <a:srgbClr val="C00000"/>
                </a:solidFill>
              </a:endParaRPr>
            </a:p>
            <a:p>
              <a:pPr algn="ctr"/>
              <a:r>
                <a:rPr lang="zh-CN" altLang="en-US" b="1">
                  <a:solidFill>
                    <a:srgbClr val="C00000"/>
                  </a:solidFill>
                </a:rPr>
                <a:t>布局友好</a:t>
              </a:r>
              <a:endParaRPr lang="zh-CN" altLang="en-US" b="1">
                <a:solidFill>
                  <a:srgbClr val="C00000"/>
                </a:solidFill>
              </a:endParaRPr>
            </a:p>
          </p:txBody>
        </p:sp>
        <p:grpSp>
          <p:nvGrpSpPr>
            <p:cNvPr id="38" name="组合 37"/>
            <p:cNvGrpSpPr/>
            <p:nvPr/>
          </p:nvGrpSpPr>
          <p:grpSpPr>
            <a:xfrm>
              <a:off x="13005" y="2213"/>
              <a:ext cx="4974" cy="2622"/>
              <a:chOff x="12857" y="2088"/>
              <a:chExt cx="4974" cy="2622"/>
            </a:xfrm>
          </p:grpSpPr>
          <p:grpSp>
            <p:nvGrpSpPr>
              <p:cNvPr id="39" name="图形 117"/>
              <p:cNvGrpSpPr/>
              <p:nvPr/>
            </p:nvGrpSpPr>
            <p:grpSpPr>
              <a:xfrm rot="0">
                <a:off x="12857" y="2482"/>
                <a:ext cx="4975" cy="2228"/>
                <a:chOff x="3828218" y="2496552"/>
                <a:chExt cx="4536939" cy="2032134"/>
              </a:xfrm>
            </p:grpSpPr>
            <p:sp>
              <p:nvSpPr>
                <p:cNvPr id="40"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2" name="图形 117"/>
                <p:cNvGrpSpPr/>
                <p:nvPr/>
              </p:nvGrpSpPr>
              <p:grpSpPr>
                <a:xfrm>
                  <a:off x="3828218" y="4168942"/>
                  <a:ext cx="4323979" cy="359744"/>
                  <a:chOff x="3828218" y="4168942"/>
                  <a:chExt cx="4323979" cy="359744"/>
                </a:xfrm>
              </p:grpSpPr>
              <p:sp>
                <p:nvSpPr>
                  <p:cNvPr id="43"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pic>
            <p:nvPicPr>
              <p:cNvPr id="45" name="图片 44" descr="图钉"/>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68" y="2088"/>
                <a:ext cx="744" cy="744"/>
              </a:xfrm>
              <a:prstGeom prst="rect">
                <a:avLst/>
              </a:prstGeom>
            </p:spPr>
          </p:pic>
        </p:grpSp>
      </p:gr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a:t>技术挑战与</a:t>
            </a:r>
            <a:br>
              <a:rPr lang="zh-CN" altLang="en-US"/>
            </a:br>
            <a:r>
              <a:rPr lang="zh-CN" altLang="en-US"/>
              <a:t>解决方案</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3"/>
</p:tagLst>
</file>

<file path=ppt/tags/tag100.xml><?xml version="1.0" encoding="utf-8"?>
<p:tagLst xmlns:p="http://schemas.openxmlformats.org/presentationml/2006/main">
  <p:tag name="KSO_WM_UNIT_TYPE" val="l_h_i"/>
  <p:tag name="KSO_WM_UNIT_SUBTYPE" val="d"/>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UNIT_TYPE" val="l_h_i"/>
  <p:tag name="KSO_WM_UNIT_SUBTYPE" val="d"/>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8601_6*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FILL_FORE_SCHEMECOLOR_INDEX" val="13"/>
  <p:tag name="KSO_WM_UNIT_FILL_TYPE" val="1"/>
  <p:tag name="KSO_WM_UNIT_TEXT_FILL_FORE_SCHEMECOLOR_INDEX" val="2"/>
  <p:tag name="KSO_WM_UNIT_TEXT_FILL_TYPE" val="1"/>
  <p:tag name="KSO_WM_UNIT_USESOURCEFORMAT_APPLY" val="0"/>
</p:tagLst>
</file>

<file path=ppt/tags/tag10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8601"/>
  <p:tag name="KSO_WM_TEMPLATE_CATEGORY" val="custom"/>
  <p:tag name="KSO_WM_SLIDE_INDEX" val="6"/>
  <p:tag name="KSO_WM_SLIDE_ID" val="custom20238601_6"/>
  <p:tag name="KSO_WM_TEMPLATE_MASTER_TYPE" val="0"/>
  <p:tag name="KSO_WM_SLIDE_LAYOUT" val="a_l"/>
  <p:tag name="KSO_WM_SLIDE_LAYOUT_CNT" val="1_1"/>
  <p:tag name="KSO_WM_SLIDE_DIAGTYPE" val="l"/>
  <p:tag name="KSO_WM_SPECIAL_SOURCE" val="bdnull"/>
</p:tagLst>
</file>

<file path=ppt/tags/tag106.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07.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0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0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1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2.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3.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4.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5.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6.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7.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8.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9.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1.xml><?xml version="1.0" encoding="utf-8"?>
<p:tagLst xmlns:p="http://schemas.openxmlformats.org/presentationml/2006/main">
  <p:tag name="TABLE_ENDDRAG_ORIGIN_RECT" val="315*570"/>
  <p:tag name="TABLE_ENDDRAG_RECT" val="38*110*315*570"/>
</p:tagLst>
</file>

<file path=ppt/tags/tag152.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5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TABLE_ENDDRAG_ORIGIN_RECT" val="315*570"/>
  <p:tag name="TABLE_ENDDRAG_RECT" val="38*110*315*570"/>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3.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4.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5.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5.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6.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7.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78.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79.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873_2*l_h_i*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solid&quot;:{&quot;brightness&quot;:0,&quot;colorType&quot;:2,&quot;rgb&quot;:&quot;#00993f&quot;,&quot;transparency&quot;:1},&quot;type&quot;:1},&quot;glow&quot;:{&quot;colorType&quot;:0},&quot;line&quot;:{&quot;solidLine&quot;:{&quot;brightness&quot;:0,&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183.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32.39613037109375,&quot;top&quot;:108.37499389648437,&quot;width&quot;:768.3116649044969}"/>
  <p:tag name="KSO_WM_BEAUTIFY_FLAG" val="#wm#"/>
  <p:tag name="KSO_WM_UNIT_HIGHLIGHT" val="0"/>
  <p:tag name="KSO_WM_UNIT_DIAGRAM_ISNUMVISUAL" val="0"/>
  <p:tag name="KSO_WM_DIAGRAM_GROUP_CODE" val="l1-1"/>
  <p:tag name="KSO_WM_UNIT_SUBTYPE" val="d"/>
  <p:tag name="KSO_WM_UNIT_INDEX" val="1_1_2"/>
  <p:tag name="KSO_WM_UNIT_ID" val="diagram20231873_2*l_h_i*1_1_2"/>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4.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32.39613037109375,&quot;top&quot;:108.37499389648437,&quot;width&quot;:768.3116649044969}"/>
  <p:tag name="KSO_WM_BEAUTIFY_FLAG" val="#wm#"/>
  <p:tag name="KSO_WM_UNIT_HIGHLIGHT" val="0"/>
  <p:tag name="KSO_WM_UNIT_DIAGRAM_ISNUMVISUAL" val="0"/>
  <p:tag name="KSO_WM_DIAGRAM_GROUP_CODE" val="l1-1"/>
  <p:tag name="KSO_WM_UNIT_SUBTYPE" val="d"/>
  <p:tag name="KSO_WM_UNIT_INDEX" val="1_2_2"/>
  <p:tag name="KSO_WM_UNIT_ID" val="diagram20231873_2*l_h_i*1_2_2"/>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5.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32.39613037109375,&quot;top&quot;:108.37499389648437,&quot;width&quot;:768.3116649044969}"/>
  <p:tag name="KSO_WM_BEAUTIFY_FLAG" val="#wm#"/>
  <p:tag name="KSO_WM_UNIT_HIGHLIGHT" val="0"/>
  <p:tag name="KSO_WM_UNIT_DIAGRAM_ISNUMVISUAL" val="0"/>
  <p:tag name="KSO_WM_DIAGRAM_GROUP_CODE" val="l1-1"/>
  <p:tag name="KSO_WM_UNIT_SUBTYPE" val="d"/>
  <p:tag name="KSO_WM_UNIT_INDEX" val="1_3_1"/>
  <p:tag name="KSO_WM_UNIT_ID" val="diagram20231873_2*l_h_i*1_3_1"/>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873_2*l_h_a*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标题"/>
  <p:tag name="KSO_WM_UNIT_TEXT_TYPE" val="1"/>
  <p:tag name="KSO_WM_DIAGRAM_USE_COLOR_VALUE" val="{&quot;color_scheme&quot;:1,&quot;color_type&quot;:1,&quot;theme_color_indexes&quot;:[5,6,5,6,5,6]}"/>
</p:tagLst>
</file>

<file path=ppt/tags/tag18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873_2*l_h_f*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111"/>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此处输入你的智能图形项正文，文字是您思想的提炼，请尽量言简意赅的阐述观点"/>
  <p:tag name="KSO_WM_UNIT_TEXT_TYPE" val="1"/>
  <p:tag name="KSO_WM_DIAGRAM_USE_COLOR_VALUE" val="{&quot;color_scheme&quot;:1,&quot;color_type&quot;:1,&quot;theme_color_indexes&quot;:[5,6,5,6,5,6]}"/>
</p:tagLst>
</file>

<file path=ppt/tags/tag1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873_2*l_h_a*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标题"/>
  <p:tag name="KSO_WM_UNIT_TEXT_TYPE" val="1"/>
  <p:tag name="KSO_WM_DIAGRAM_USE_COLOR_VALUE" val="{&quot;color_scheme&quot;:1,&quot;color_type&quot;:1,&quot;theme_color_indexes&quot;:[5,6,5,6,5,6]}"/>
</p:tagLst>
</file>

<file path=ppt/tags/tag18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873_2*l_h_f*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74"/>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此处输入你的智能图形项正文，文字是您思想的提炼，请尽量言简意赅的阐述观点"/>
  <p:tag name="KSO_WM_UNIT_TEXT_TYPE" val="1"/>
  <p:tag name="KSO_WM_DIAGRAM_USE_COLOR_VALUE" val="{&quot;color_scheme&quot;:1,&quot;color_type&quot;:1,&quot;theme_color_indexes&quot;:[5,6,5,6,5,6]}"/>
</p:tagLst>
</file>

<file path=ppt/tags/tag1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873_2*l_h_a*1_3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标题"/>
  <p:tag name="KSO_WM_UNIT_TEXT_TYPE" val="1"/>
  <p:tag name="KSO_WM_DIAGRAM_USE_COLOR_VALUE" val="{&quot;color_scheme&quot;:1,&quot;color_type&quot;:1,&quot;theme_color_indexes&quot;:[5,6,5,6,5,6]}"/>
</p:tagLst>
</file>

<file path=ppt/tags/tag19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873_2*l_h_f*1_3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74"/>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此处输入你的智能图形项正文，文字是您思想的提炼，请尽量言简意赅的阐述观点"/>
  <p:tag name="KSO_WM_UNIT_TEXT_TYPE" val="1"/>
  <p:tag name="KSO_WM_DIAGRAM_USE_COLOR_VALUE" val="{&quot;color_scheme&quot;:1,&quot;color_type&quot;:1,&quot;theme_color_indexes&quot;:[5,6,5,6,5,6]}"/>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873_2*l_h_i*1_3_2"/>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7.45001220703125,&quot;left&quot;:32.39613037109375,&quot;top&quot;:108.37499389648437,&quot;width&quot;:768.3116649044969}"/>
  <p:tag name="KSO_WM_DIAGRAM_COLOR_MATCH_VALUE" val="{&quot;shape&quot;:{&quot;fill&quot;:{&quot;solid&quot;:{&quot;brightness&quot;:0,&quot;colorType&quot;:2,&quot;rgb&quot;:&quot;#00993f&quot;,&quot;transparency&quot;:1},&quot;type&quot;:1},&quot;glow&quot;:{&quot;colorType&quot;:0},&quot;line&quot;:{&quot;solidLine&quot;:{&quot;brightness&quot;:0,&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19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94.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95.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96.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9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66_1*m_h_a*1_1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7"/>
  <p:tag name="KSO_WM_DIAGRAM_MAX_ITEMCNT" val="6"/>
  <p:tag name="KSO_WM_DIAGRAM_MIN_ITEMCNT" val="2"/>
  <p:tag name="KSO_WM_DIAGRAM_VIRTUALLY_FRAME" val="{&quot;height&quot;:373.29998779296875,&quot;left&quot;:101.75802001953124,&quot;top&quot;:112.70000610351562,&quot;width&quot;:844.1839599609375}"/>
  <p:tag name="KSO_WM_DIAGRAM_COLOR_MATCH_VALUE" val="{&quot;shape&quot;:{&quot;fill&quot;:{&quot;gradient&quot;:[{&quot;brightness&quot;:0.4000000059604645,&quot;colorType&quot;:1,&quot;foreColorIndex&quot;:5,&quot;pos&quot;:0.8999999761581421,&quot;transparency&quot;:0},{&quot;brightness&quot;:0,&quot;colorType&quot;:1,&quot;foreColorIndex&quot;:5,&quot;pos&quot;:0,&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TEXT_TYPE" val="1"/>
  <p:tag name="KSO_WM_DIAGRAM_USE_COLOR_VALUE" val="{&quot;color_scheme&quot;:1,&quot;color_type&quot;:1,&quot;theme_color_indexes&quot;:[5,6,5,6,5,6]}"/>
</p:tagLst>
</file>

<file path=ppt/tags/tag19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31066_1*m_h_f*1_1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101.75802001953124,&quot;top&quot;:112.70000610351562,&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文本具体的内容和阐述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31066_1*m_h_f*1_2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VALUE" val="40"/>
  <p:tag name="KSO_WM_DIAGRAM_MAX_ITEMCNT" val="6"/>
  <p:tag name="KSO_WM_DIAGRAM_MIN_ITEMCNT" val="2"/>
  <p:tag name="KSO_WM_DIAGRAM_VIRTUALLY_FRAME" val="{&quot;height&quot;:373.29998779296875,&quot;left&quot;:101.75802001953124,&quot;top&quot;:112.70000610351562,&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01.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66_1*m_h_a*1_2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27"/>
  <p:tag name="KSO_WM_DIAGRAM_MAX_ITEMCNT" val="6"/>
  <p:tag name="KSO_WM_DIAGRAM_MIN_ITEMCNT" val="2"/>
  <p:tag name="KSO_WM_DIAGRAM_VIRTUALLY_FRAME" val="{&quot;height&quot;:373.29998779296875,&quot;left&quot;:101.75802001953124,&quot;top&quot;:112.70000610351562,&quot;width&quot;:844.1839599609375}"/>
  <p:tag name="KSO_WM_DIAGRAM_COLOR_MATCH_VALUE" val="{&quot;shape&quot;:{&quot;fill&quot;:{&quot;gradient&quot;:[{&quot;brightness&quot;:0.4000000059604645,&quot;colorType&quot;:1,&quot;foreColorIndex&quot;:6,&quot;pos&quot;:0.25,&quot;transparency&quot;:0},{&quot;brightness&quot;:0,&quot;colorType&quot;:1,&quot;foreColorIndex&quot;:6,&quot;pos&quot;:0.8999999761581421,&quot;transparency&quot;:0}],&quot;type&quot;:3},&quot;glow&quot;:{&quot;colorType&quot;:0},&quot;line&quot;:{&quot;type&quot;:0},&quot;shadow&quot;:{&quot;brightness&quot;:0,&quot;colorType&quot;:1,&quot;foreColorIndex&quot;:6,&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TEXT_TYPE" val="1"/>
  <p:tag name="KSO_WM_DIAGRAM_USE_COLOR_VALUE" val="{&quot;color_scheme&quot;:1,&quot;color_type&quot;:1,&quot;theme_color_indexes&quot;:[5,6,5,6,5,6]}"/>
</p:tagLst>
</file>

<file path=ppt/tags/tag2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66_1*m_h_i*1_2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101.75802001953124,&quot;top&quot;:112.70000610351562,&quot;width&quot;:844.1839599609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03.xml><?xml version="1.0" encoding="utf-8"?>
<p:tagLst xmlns:p="http://schemas.openxmlformats.org/presentationml/2006/main">
  <p:tag name="KSO_WM_SLIDE_ID" val="diagram20233128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8601"/>
  <p:tag name="KSO_WM_SLIDE_TYPE" val="text"/>
  <p:tag name="KSO_WM_SLIDE_SUBTYPE" val="diag"/>
  <p:tag name="KSO_WM_SLIDE_SIZE" val="850.4*282.359"/>
  <p:tag name="KSO_WM_SLIDE_POSITION" val="54.8*150.995"/>
  <p:tag name="KSO_WM_SLIDE_LAYOUT" val="a_l"/>
  <p:tag name="KSO_WM_SLIDE_LAYOUT_CNT" val="1_1"/>
  <p:tag name="KSO_WM_SPECIAL_SOURCE" val="bdnull"/>
  <p:tag name="KSO_WM_DIAGRAM_GROUP_CODE" val="l1-1"/>
  <p:tag name="KSO_WM_SLIDE_DIAGTYPE" val="l"/>
  <p:tag name="resource_record_key" val="{&quot;10&quot;:[3504332,4589017],&quot;65&quot;:[20238601],&quot;70&quot;:[3314141]}"/>
</p:tagLst>
</file>

<file path=ppt/tags/tag204.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66_1*m_h_a*1_1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7"/>
  <p:tag name="KSO_WM_DIAGRAM_MAX_ITEMCNT" val="6"/>
  <p:tag name="KSO_WM_DIAGRAM_MIN_ITEMCNT" val="2"/>
  <p:tag name="KSO_WM_DIAGRAM_VIRTUALLY_FRAME" val="{&quot;height&quot;:373.29998779296875,&quot;left&quot;:91.15802001953125,&quot;top&quot;:110.55000610351563,&quot;width&quot;:844.1839599609375}"/>
  <p:tag name="KSO_WM_DIAGRAM_COLOR_MATCH_VALUE" val="{&quot;shape&quot;:{&quot;fill&quot;:{&quot;gradient&quot;:[{&quot;brightness&quot;:0.4000000059604645,&quot;colorType&quot;:1,&quot;foreColorIndex&quot;:5,&quot;pos&quot;:0.8999999761581421,&quot;transparency&quot;:0},{&quot;brightness&quot;:0,&quot;colorType&quot;:1,&quot;foreColorIndex&quot;:5,&quot;pos&quot;:0,&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TEXT_TYPE" val="1"/>
  <p:tag name="KSO_WM_DIAGRAM_USE_COLOR_VALUE" val="{&quot;color_scheme&quot;:1,&quot;color_type&quot;:1,&quot;theme_color_indexes&quot;:[5,6,5,6,5,6]}"/>
</p:tagLst>
</file>

<file path=ppt/tags/tag20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31066_1*m_h_f*1_1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91.15802001953125,&quot;top&quot;:110.55000610351563,&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文本具体的内容和阐述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0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31066_1*m_h_f*1_2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VALUE" val="40"/>
  <p:tag name="KSO_WM_DIAGRAM_MAX_ITEMCNT" val="6"/>
  <p:tag name="KSO_WM_DIAGRAM_MIN_ITEMCNT" val="2"/>
  <p:tag name="KSO_WM_DIAGRAM_VIRTUALLY_FRAME" val="{&quot;height&quot;:373.29998779296875,&quot;left&quot;:91.15802001953125,&quot;top&quot;:110.55000610351563,&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08.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66_1*m_h_a*1_2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27"/>
  <p:tag name="KSO_WM_DIAGRAM_MAX_ITEMCNT" val="6"/>
  <p:tag name="KSO_WM_DIAGRAM_MIN_ITEMCNT" val="2"/>
  <p:tag name="KSO_WM_DIAGRAM_VIRTUALLY_FRAME" val="{&quot;height&quot;:373.29998779296875,&quot;left&quot;:91.15802001953125,&quot;top&quot;:110.55000610351563,&quot;width&quot;:844.1839599609375}"/>
  <p:tag name="KSO_WM_DIAGRAM_COLOR_MATCH_VALUE" val="{&quot;shape&quot;:{&quot;fill&quot;:{&quot;gradient&quot;:[{&quot;brightness&quot;:0.4000000059604645,&quot;colorType&quot;:1,&quot;foreColorIndex&quot;:6,&quot;pos&quot;:0.25,&quot;transparency&quot;:0},{&quot;brightness&quot;:0,&quot;colorType&quot;:1,&quot;foreColorIndex&quot;:6,&quot;pos&quot;:0.8999999761581421,&quot;transparency&quot;:0}],&quot;type&quot;:3},&quot;glow&quot;:{&quot;colorType&quot;:0},&quot;line&quot;:{&quot;type&quot;:0},&quot;shadow&quot;:{&quot;brightness&quot;:0,&quot;colorType&quot;:1,&quot;foreColorIndex&quot;:6,&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TEXT_TYPE" val="1"/>
  <p:tag name="KSO_WM_DIAGRAM_USE_COLOR_VALUE" val="{&quot;color_scheme&quot;:1,&quot;color_type&quot;:1,&quot;theme_color_indexes&quot;:[5,6,5,6,5,6]}"/>
</p:tagLst>
</file>

<file path=ppt/tags/tag2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66_1*m_h_i*1_2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91.15802001953125,&quot;top&quot;:110.55000610351563,&quot;width&quot;:844.1839599609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SLIDE_ID" val="diagram20233128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8601"/>
  <p:tag name="KSO_WM_SLIDE_TYPE" val="text"/>
  <p:tag name="KSO_WM_SLIDE_SUBTYPE" val="diag"/>
  <p:tag name="KSO_WM_SLIDE_SIZE" val="850.4*282.359"/>
  <p:tag name="KSO_WM_SLIDE_POSITION" val="54.8*150.995"/>
  <p:tag name="KSO_WM_SLIDE_LAYOUT" val="a_l"/>
  <p:tag name="KSO_WM_SLIDE_LAYOUT_CNT" val="1_1"/>
  <p:tag name="KSO_WM_SPECIAL_SOURCE" val="bdnull"/>
  <p:tag name="KSO_WM_DIAGRAM_GROUP_CODE" val="l1-1"/>
  <p:tag name="KSO_WM_SLIDE_DIAGTYPE" val="l"/>
</p:tagLst>
</file>

<file path=ppt/tags/tag211.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212.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213.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2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5.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7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804_1"/>
  <p:tag name="KSO_WM_SLIDE_ITEM_CNT" val="3"/>
</p:tagLst>
</file>

<file path=ppt/tags/tag283.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284.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285.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28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860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11_1*i*1"/>
  <p:tag name="KSO_WM_TEMPLATE_CATEGORY" val="custom"/>
  <p:tag name="KSO_WM_TEMPLATE_INDEX" val="20232411"/>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8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11"/>
  <p:tag name="KSO_WM_UNIT_ID" val="custom20232411_1*a*1"/>
  <p:tag name="KSO_WM_UNIT_TEXT_FILL_FORE_SCHEMECOLOR_INDEX" val="13"/>
  <p:tag name="KSO_WM_UNIT_TEXT_FILL_TYPE" val="1"/>
  <p:tag name="KSO_WM_UNIT_USESOURCEFORMAT_APPLY" val="0"/>
  <p:tag name="KSO_WM_UNIT_PRESET_TEXT" val="单击此处添加标题"/>
</p:tagLst>
</file>

<file path=ppt/tags/tag29.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518.283*326.843"/>
  <p:tag name="KSO_WM_SLIDE_POSITION" val="404.208*179.523"/>
  <p:tag name="KSO_WM_ASSIST_SLIDE" val="1"/>
  <p:tag name="KSO_WM_DIAGRAM_GROUP_CODE" val="l1-1"/>
  <p:tag name="KSO_WM_SLIDE_DIAGTYPE" val="l"/>
  <p:tag name="KSO_WM_SLIDE_SUBTYPE" val="picTxt"/>
  <p:tag name="KSO_WM_TEMPLATE_INDEX" val="20238601"/>
  <p:tag name="KSO_WM_TEMPLATE_SUBCATEGORY" val="0"/>
  <p:tag name="KSO_WM_SLIDE_INDEX" val="1"/>
  <p:tag name="KSO_WM_TAG_VERSION" val="3.0"/>
  <p:tag name="KSO_WM_SLIDE_ID" val="custom20232411_1"/>
  <p:tag name="KSO_WM_SLIDE_ITEM_CN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8601"/>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Lst>
</file>

<file path=ppt/tags/tag293.xml><?xml version="1.0" encoding="utf-8"?>
<p:tagLst xmlns:p="http://schemas.openxmlformats.org/presentationml/2006/main">
  <p:tag name="KSO_WM_UNIT_TYPE" val="a"/>
  <p:tag name="KSO_WM_UNIT_INDEX" val="1"/>
  <p:tag name="KSO_WM_BEAUTIFY_FLAG" val="#wm#"/>
  <p:tag name="KSO_WM_TAG_VERSION" val="3.0"/>
  <p:tag name="KSO_WM_UNIT_ID" val="custom20238601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Lst>
</file>

<file path=ppt/tags/tag29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01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295.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9"/>
  <p:tag name="KSO_WM_SLIDE_ID" val="custom20238601_9"/>
  <p:tag name="KSO_WM_TEMPLATE_MASTER_TYPE" val="0"/>
  <p:tag name="KSO_WM_SLIDE_LAYOUT" val="a_b_f"/>
  <p:tag name="KSO_WM_SLIDE_LAYOUT_CNT" val="1_1_1"/>
  <p:tag name="KSO_WM_SPECIAL_SOURCE" val="bdnull"/>
</p:tagLst>
</file>

<file path=ppt/tags/tag296.xml><?xml version="1.0" encoding="utf-8"?>
<p:tagLst xmlns:p="http://schemas.openxmlformats.org/presentationml/2006/main">
  <p:tag name="resource_record_key" val="{&quot;10&quot;:[3504332,4589017,50046314,21564113],&quot;19&quot;:[20344228],&quot;65&quot;:[20238601],&quot;70&quot;:[3314141,3322085]}"/>
</p:tagLst>
</file>

<file path=ppt/tags/tag3.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8"/>
</p:tagLst>
</file>

<file path=ppt/tags/tag38.xml><?xml version="1.0" encoding="utf-8"?>
<p:tagLst xmlns:p="http://schemas.openxmlformats.org/presentationml/2006/main">
  <p:tag name="KSO_WM_UNIT_TYPE" val="e"/>
  <p:tag name="KSO_WM_UNIT_INDEX" val="1"/>
  <p:tag name="KSO_WM_BEAUTIFY_FLAG" val="#wm#"/>
  <p:tag name="KSO_WM_TAG_VERSION" val="3.0"/>
  <p:tag name="KSO_WM_UNIT_PRESET_TEXT" val="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2"/>
</p:tagLst>
</file>

<file path=ppt/tags/tag3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6.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7.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8.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69.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Lst>
</file>

<file path=ppt/tags/tag79.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5"/>
</p:tagLst>
</file>

<file path=ppt/tags/tag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0"/>
</p:tagLst>
</file>

<file path=ppt/tags/tag8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8601"/>
</p:tagLst>
</file>

<file path=ppt/tags/tag8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8601"/>
</p:tagLst>
</file>

<file path=ppt/tags/tag8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01"/>
  <p:tag name="KSO_WM_TEMPLATE_CATEGORY" val="custom"/>
  <p:tag name="KSO_WM_TEMPLATE_MASTER_TYPE" val="0"/>
</p:tagLst>
</file>

<file path=ppt/tags/tag91.xml><?xml version="1.0" encoding="utf-8"?>
<p:tagLst xmlns:p="http://schemas.openxmlformats.org/presentationml/2006/main">
  <p:tag name="KSO_WM_UNIT_TYPE" val="a"/>
  <p:tag name="KSO_WM_UNIT_INDEX" val="1"/>
  <p:tag name="KSO_WM_BEAUTIFY_FLAG" val="#wm#"/>
  <p:tag name="KSO_WM_TAG_VERSION" val="3.0"/>
  <p:tag name="KSO_WM_UNIT_ID" val="custom20238601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添加文档标题"/>
  <p:tag name="KSO_WM_UNIT_TEXT_TYPE" val="1"/>
</p:tagLst>
</file>

<file path=ppt/tags/tag92.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01"/>
  <p:tag name="KSO_WM_TEMPLATE_CATEGORY" val="custom"/>
  <p:tag name="KSO_WM_SLIDE_INDEX" val="1"/>
  <p:tag name="KSO_WM_SLIDE_ID" val="custom20238601_1"/>
  <p:tag name="KSO_WM_TEMPLATE_MASTER_TYPE" val="0"/>
  <p:tag name="KSO_WM_SLIDE_LAYOUT" val="a_b_f"/>
  <p:tag name="KSO_WM_SLIDE_LAYOUT_CNT" val="1_1_1"/>
  <p:tag name="KSO_WM_SPECIAL_SOURCE" val="bdnull"/>
</p:tagLst>
</file>

<file path=ppt/tags/tag93.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8601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简约风线框职场办公">
  <a:themeElements>
    <a:clrScheme name="简约线条">
      <a:dk1>
        <a:srgbClr val="000000"/>
      </a:dk1>
      <a:lt1>
        <a:srgbClr val="FFFFFF"/>
      </a:lt1>
      <a:dk2>
        <a:srgbClr val="0A0A0A"/>
      </a:dk2>
      <a:lt2>
        <a:srgbClr val="F8F8F8"/>
      </a:lt2>
      <a:accent1>
        <a:srgbClr val="768CA4"/>
      </a:accent1>
      <a:accent2>
        <a:srgbClr val="7E809C"/>
      </a:accent2>
      <a:accent3>
        <a:srgbClr val="918199"/>
      </a:accent3>
      <a:accent4>
        <a:srgbClr val="9A9180"/>
      </a:accent4>
      <a:accent5>
        <a:srgbClr val="A68E74"/>
      </a:accent5>
      <a:accent6>
        <a:srgbClr val="A5A377"/>
      </a:accent6>
      <a:hlink>
        <a:srgbClr val="5F5F5F"/>
      </a:hlink>
      <a:folHlink>
        <a:srgbClr val="919191"/>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3385</Words>
  <Application>WPS 文字</Application>
  <PresentationFormat>宽屏</PresentationFormat>
  <Paragraphs>354</Paragraphs>
  <Slides>23</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方正姚体</vt:lpstr>
      <vt:lpstr>Times New Roman Regular</vt:lpstr>
      <vt:lpstr>NimbusRomNo9L-Regu</vt:lpstr>
      <vt:lpstr>宋体-简</vt:lpstr>
      <vt:lpstr>微软雅黑</vt:lpstr>
      <vt:lpstr>汉仪旗黑</vt:lpstr>
      <vt:lpstr>微软雅黑</vt:lpstr>
      <vt:lpstr>宋体</vt:lpstr>
      <vt:lpstr>Arial Unicode MS</vt:lpstr>
      <vt:lpstr>汉仪书宋二KW</vt:lpstr>
      <vt:lpstr>Thonburi</vt:lpstr>
      <vt:lpstr>Calibri</vt:lpstr>
      <vt:lpstr>Helvetica Neue</vt:lpstr>
      <vt:lpstr>WPS</vt:lpstr>
      <vt:lpstr>简约风线框职场办公</vt:lpstr>
      <vt:lpstr>HyperCRX 开源分析工具</vt:lpstr>
      <vt:lpstr>目录</vt:lpstr>
      <vt:lpstr>HyperCRX 概述</vt:lpstr>
      <vt:lpstr>简介</vt:lpstr>
      <vt:lpstr>主要功能</vt:lpstr>
      <vt:lpstr>主要功能</vt:lpstr>
      <vt:lpstr>HyperCRX 创新价值</vt:lpstr>
      <vt:lpstr>创新价值</vt:lpstr>
      <vt:lpstr>技术挑战与 解决方案</vt:lpstr>
      <vt:lpstr>智能化功能的集成</vt:lpstr>
      <vt:lpstr>高度动态的用户界面</vt:lpstr>
      <vt:lpstr>HyperCRX 设计方案</vt:lpstr>
      <vt:lpstr>特征加载机制</vt:lpstr>
      <vt:lpstr>用户界面设计</vt:lpstr>
      <vt:lpstr>仓库界面设计</vt:lpstr>
      <vt:lpstr>仓库界面设计</vt:lpstr>
      <vt:lpstr>FastPR</vt:lpstr>
      <vt:lpstr>智能化开源运营支持</vt:lpstr>
      <vt:lpstr>HyperCRX 应用场景</vt:lpstr>
      <vt:lpstr>应用示例展示1</vt:lpstr>
      <vt:lpstr>应用示例展示2</vt:lpstr>
      <vt:lpstr>应用示例展示3</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谢思怡</cp:lastModifiedBy>
  <cp:revision>54</cp:revision>
  <dcterms:created xsi:type="dcterms:W3CDTF">2024-12-16T15:37:08Z</dcterms:created>
  <dcterms:modified xsi:type="dcterms:W3CDTF">2024-12-16T15:37:08Z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ECB5F3E4AD869F82244960670AC4159F_43</vt:lpwstr>
  </property>
</Properties>
</file>